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6" r:id="rId2"/>
    <p:sldId id="275" r:id="rId3"/>
    <p:sldId id="304" r:id="rId4"/>
    <p:sldId id="276" r:id="rId5"/>
    <p:sldId id="295" r:id="rId6"/>
    <p:sldId id="299" r:id="rId7"/>
    <p:sldId id="300" r:id="rId8"/>
    <p:sldId id="288" r:id="rId9"/>
    <p:sldId id="287" r:id="rId10"/>
    <p:sldId id="292" r:id="rId11"/>
    <p:sldId id="293" r:id="rId12"/>
    <p:sldId id="294" r:id="rId13"/>
    <p:sldId id="314" r:id="rId14"/>
    <p:sldId id="302" r:id="rId15"/>
    <p:sldId id="303" r:id="rId16"/>
    <p:sldId id="316" r:id="rId17"/>
    <p:sldId id="329" r:id="rId18"/>
    <p:sldId id="317" r:id="rId19"/>
    <p:sldId id="319" r:id="rId20"/>
    <p:sldId id="306" r:id="rId21"/>
    <p:sldId id="308" r:id="rId22"/>
    <p:sldId id="330" r:id="rId23"/>
    <p:sldId id="313" r:id="rId24"/>
    <p:sldId id="333" r:id="rId25"/>
    <p:sldId id="311" r:id="rId26"/>
    <p:sldId id="312" r:id="rId27"/>
    <p:sldId id="325" r:id="rId28"/>
    <p:sldId id="322" r:id="rId29"/>
    <p:sldId id="327" r:id="rId30"/>
    <p:sldId id="318" r:id="rId31"/>
    <p:sldId id="332" r:id="rId32"/>
    <p:sldId id="334" r:id="rId33"/>
    <p:sldId id="321" r:id="rId34"/>
    <p:sldId id="323" r:id="rId35"/>
    <p:sldId id="341" r:id="rId36"/>
    <p:sldId id="340" r:id="rId37"/>
    <p:sldId id="339" r:id="rId38"/>
    <p:sldId id="338" r:id="rId39"/>
    <p:sldId id="345" r:id="rId40"/>
    <p:sldId id="347" r:id="rId41"/>
    <p:sldId id="344" r:id="rId42"/>
    <p:sldId id="257" r:id="rId43"/>
    <p:sldId id="335" r:id="rId44"/>
    <p:sldId id="343" r:id="rId45"/>
    <p:sldId id="282" r:id="rId46"/>
    <p:sldId id="301" r:id="rId47"/>
    <p:sldId id="346" r:id="rId48"/>
    <p:sldId id="331" r:id="rId49"/>
    <p:sldId id="337" r:id="rId50"/>
    <p:sldId id="34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7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87"/>
  </p:normalViewPr>
  <p:slideViewPr>
    <p:cSldViewPr snapToGrid="0">
      <p:cViewPr varScale="1">
        <p:scale>
          <a:sx n="87" d="100"/>
          <a:sy n="87" d="100"/>
        </p:scale>
        <p:origin x="5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5F1E0-7CDB-45A8-B8CC-F364CC4013BD}" type="datetimeFigureOut">
              <a:rPr lang="en-IN" smtClean="0"/>
              <a:t>13-06-2024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FE0F2-425A-4DBA-A3C1-FBED9DD9898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5552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FE0F2-425A-4DBA-A3C1-FBED9DD98987}" type="slidenum">
              <a:rPr lang="en-IN" smtClean="0"/>
              <a:t>19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6780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FE0F2-425A-4DBA-A3C1-FBED9DD98987}" type="slidenum">
              <a:rPr lang="en-IN" smtClean="0"/>
              <a:t>30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3366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FE0F2-425A-4DBA-A3C1-FBED9DD98987}" type="slidenum">
              <a:rPr lang="en-IN" smtClean="0"/>
              <a:t>39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2292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FE0F2-425A-4DBA-A3C1-FBED9DD98987}" type="slidenum">
              <a:rPr lang="en-IN" smtClean="0"/>
              <a:t>40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6601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FE0F2-425A-4DBA-A3C1-FBED9DD98987}" type="slidenum">
              <a:rPr lang="en-IN" smtClean="0"/>
              <a:t>44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368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804C-456B-4AB4-B20C-E11D5F521624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 September 2023 | ECE047 | Review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B0088-EDE1-4305-B1D1-83CB8DF07FE1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 September 2023 | ECE047 | Review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7ED8C-07C8-432E-A1C6-267B727CC838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 September 2023 | ECE047 | Review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49E3-C795-42D2-9B9E-9B21F4EA555E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 September 2023 | ECE047 | Review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C48A-34A7-44AF-B269-7ECA25EE544F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 September 2023 | ECE047 | Review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8901-393F-4DF9-89AA-38EC069300EA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 September 2023 | ECE047 | Review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E052-4A1C-4B43-A50D-8B06CD00117F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 September 2023 | ECE047 | Review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1893-69B7-4564-A975-E666133BE818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 September 2023 | ECE047 | Review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64CDC-08AF-482F-8CE2-89D58CED2B09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 September 2023 | ECE047 | Review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5968F-7BA3-49A8-9093-AEC799BBFBCE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 September 2023 | ECE047 | Review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A71C4-A2AA-42CC-9410-CB40FBCDB657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 September 2023 | ECE047 | Review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D5BE0-ECD2-4DEF-A7E4-B49AD7FCB392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8 September 2023 | ECE047 | Review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55/2021/8437260" TargetMode="External"/><Relationship Id="rId2" Type="http://schemas.openxmlformats.org/officeDocument/2006/relationships/hyperlink" Target="https://doi.org/10.3390/s2301028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2147/NDT.S202418" TargetMode="External"/><Relationship Id="rId5" Type="http://schemas.openxmlformats.org/officeDocument/2006/relationships/hyperlink" Target="https://doi.org/10.1088/1742-6596/1345/2/022052" TargetMode="External"/><Relationship Id="rId4" Type="http://schemas.openxmlformats.org/officeDocument/2006/relationships/hyperlink" Target="https://doi.org/10.1155/2020/6405930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07/978-981-99-2602-2_15" TargetMode="External"/><Relationship Id="rId2" Type="http://schemas.openxmlformats.org/officeDocument/2006/relationships/hyperlink" Target="https://10.0.4.85/EMBC44109.2020.917661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02/brb3.3002" TargetMode="External"/><Relationship Id="rId5" Type="http://schemas.openxmlformats.org/officeDocument/2006/relationships/hyperlink" Target="https://doi.org/10.1016/j.nicl.2018.08.019" TargetMode="External"/><Relationship Id="rId4" Type="http://schemas.openxmlformats.org/officeDocument/2006/relationships/hyperlink" Target="https://doi.org/10.1007/s12652-023-04536-6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10.0.4.85/ICBSII51839.2021.9445133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349580"/>
            <a:ext cx="10905068" cy="185391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latin typeface="Times New Roman"/>
                <a:cs typeface="Calibri Light"/>
              </a:rPr>
              <a:t>Feature Fusion based detection of Schizophrenia using fMRI dataset</a:t>
            </a:r>
            <a:endParaRPr lang="en-US" sz="5400" b="1" dirty="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6" y="1905653"/>
            <a:ext cx="5273756" cy="112665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dirty="0">
              <a:cs typeface="Calibri"/>
            </a:endParaRPr>
          </a:p>
          <a:p>
            <a:pPr algn="l"/>
            <a:r>
              <a:rPr lang="en-US" b="1" dirty="0">
                <a:latin typeface="Times New Roman"/>
                <a:cs typeface="Calibri"/>
              </a:rPr>
              <a:t>Team No:</a:t>
            </a:r>
            <a:r>
              <a:rPr lang="en-US" dirty="0">
                <a:latin typeface="Times New Roman"/>
                <a:cs typeface="Calibri"/>
              </a:rPr>
              <a:t> ECE063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B3B5C-92C2-DF84-7261-13D8B290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z="1800" b="1" dirty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sz="1800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184565-6DF6-7D5A-5B9A-78ED905751AD}"/>
              </a:ext>
            </a:extLst>
          </p:cNvPr>
          <p:cNvSpPr txBox="1">
            <a:spLocks/>
          </p:cNvSpPr>
          <p:nvPr/>
        </p:nvSpPr>
        <p:spPr>
          <a:xfrm>
            <a:off x="643466" y="3042450"/>
            <a:ext cx="5152392" cy="4780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>
                <a:latin typeface="Times New Roman"/>
                <a:cs typeface="Calibri"/>
              </a:rPr>
              <a:t>Team Members: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E4E5B56-EA1C-C668-5EB9-ACA5FD26E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65145"/>
              </p:ext>
            </p:extLst>
          </p:nvPr>
        </p:nvGraphicFramePr>
        <p:xfrm>
          <a:off x="2218034" y="3664750"/>
          <a:ext cx="7398376" cy="207264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699188">
                  <a:extLst>
                    <a:ext uri="{9D8B030D-6E8A-4147-A177-3AD203B41FA5}">
                      <a16:colId xmlns:a16="http://schemas.microsoft.com/office/drawing/2014/main" val="1221877802"/>
                    </a:ext>
                  </a:extLst>
                </a:gridCol>
                <a:gridCol w="3699188">
                  <a:extLst>
                    <a:ext uri="{9D8B030D-6E8A-4147-A177-3AD203B41FA5}">
                      <a16:colId xmlns:a16="http://schemas.microsoft.com/office/drawing/2014/main" val="700013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Mohan V</a:t>
                      </a:r>
                      <a:endParaRPr lang="en-IN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CB.EN.U4CCE20033</a:t>
                      </a:r>
                      <a:endParaRPr lang="en-IN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43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Nithin Rajaseharan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CB.EN.U4CCE20039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19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Taushiq Balamurugan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CB.EN.U4CCE20064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93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Varun S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CB.EN.U4CCE20069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497208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B7278F-D415-6CDA-97EE-54A48EB442D9}"/>
              </a:ext>
            </a:extLst>
          </p:cNvPr>
          <p:cNvSpPr txBox="1">
            <a:spLocks/>
          </p:cNvSpPr>
          <p:nvPr/>
        </p:nvSpPr>
        <p:spPr>
          <a:xfrm>
            <a:off x="5042551" y="2347779"/>
            <a:ext cx="5152392" cy="4780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>
                <a:latin typeface="Times New Roman"/>
                <a:cs typeface="Calibri"/>
              </a:rPr>
              <a:t>Panel: </a:t>
            </a:r>
            <a:r>
              <a:rPr lang="en-US" dirty="0">
                <a:latin typeface="Times New Roman"/>
                <a:cs typeface="Calibri"/>
              </a:rPr>
              <a:t>Inter-Disciplinary Panel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10</a:t>
            </a:fld>
            <a:endParaRPr lang="en-US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Literature Survey – Reference PAPER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CFE096-2A34-4E3E-3C58-C5ECC3B1B08F}"/>
              </a:ext>
            </a:extLst>
          </p:cNvPr>
          <p:cNvSpPr txBox="1"/>
          <p:nvPr/>
        </p:nvSpPr>
        <p:spPr>
          <a:xfrm>
            <a:off x="815120" y="892394"/>
            <a:ext cx="1040386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Detecting abnormal brain regions in schizophrenia using structural </a:t>
            </a:r>
            <a:endParaRPr lang="en-IN" sz="2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MRI via machine learning</a:t>
            </a:r>
          </a:p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Publication: </a:t>
            </a:r>
            <a:r>
              <a:rPr lang="en-IN" sz="2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intelligence and neuroscience</a:t>
            </a:r>
            <a:r>
              <a:rPr lang="en-IN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Hindawi Limited, </a:t>
            </a:r>
            <a:r>
              <a:rPr lang="en-IN" sz="2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AA4933-EAB0-C056-F9A9-A4DE91022E5C}"/>
              </a:ext>
            </a:extLst>
          </p:cNvPr>
          <p:cNvSpPr txBox="1"/>
          <p:nvPr/>
        </p:nvSpPr>
        <p:spPr>
          <a:xfrm>
            <a:off x="571500" y="2586006"/>
            <a:ext cx="526952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u="sng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  <a:r>
              <a:rPr lang="en-US" sz="2000" b="1" i="0" u="sng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eature - Gray matter(GM) and White matter(WM)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wo-sample t-tests to extract features</a:t>
            </a:r>
            <a:endParaRPr lang="en-US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Further elimination of redundant features with by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- </a:t>
            </a:r>
            <a:r>
              <a:rPr lang="en-US" sz="2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lassification performance of WM was significantly better than that of GM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E357C-154F-B902-16B5-2E55B01A7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052" y="2061565"/>
            <a:ext cx="4805214" cy="464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7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11</a:t>
            </a:fld>
            <a:endParaRPr lang="en-US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Literature Survey – Reference PAper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0936CF-80C4-BC88-6CE9-517CDEA1D0C9}"/>
              </a:ext>
            </a:extLst>
          </p:cNvPr>
          <p:cNvSpPr txBox="1"/>
          <p:nvPr/>
        </p:nvSpPr>
        <p:spPr>
          <a:xfrm>
            <a:off x="648066" y="1061624"/>
            <a:ext cx="108958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Fusion of handcrafted and deep features for medical image classification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Publication: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Physics: Conference Series</a:t>
            </a:r>
            <a:r>
              <a:rPr lang="en-US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ol. 1345. No. 2. Institute of Physics Publishing Publishing</a:t>
            </a:r>
            <a:r>
              <a:rPr lang="en-US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2019)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CDF53-687D-123C-5276-793FEC6BA28D}"/>
              </a:ext>
            </a:extLst>
          </p:cNvPr>
          <p:cNvSpPr txBox="1"/>
          <p:nvPr/>
        </p:nvSpPr>
        <p:spPr>
          <a:xfrm>
            <a:off x="270528" y="2380056"/>
            <a:ext cx="44597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Inference: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image 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Low-level feature extraction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extract global texture features and semantic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Mid-level feature extraction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extract local texture features and  semantic information to some extent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feature extraction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Directly extract deep feature from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utilize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respective features,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 feature fusion can be used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628E65-D62A-C30F-CD81-4424A1B0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414" y="2829628"/>
            <a:ext cx="7637585" cy="296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42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12</a:t>
            </a:fld>
            <a:endParaRPr lang="en-US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Literature Survey – Reference PAper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0936CF-80C4-BC88-6CE9-517CDEA1D0C9}"/>
              </a:ext>
            </a:extLst>
          </p:cNvPr>
          <p:cNvSpPr txBox="1"/>
          <p:nvPr/>
        </p:nvSpPr>
        <p:spPr>
          <a:xfrm>
            <a:off x="648065" y="1456767"/>
            <a:ext cx="1089586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techniques in a structural and functional MRI diagnostic   </a:t>
            </a:r>
            <a:endParaRPr lang="en-US" sz="2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approach in schizophrenia: a systematic review</a:t>
            </a:r>
          </a:p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Publication: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Neuropsychiatric Disease Treatment </a:t>
            </a:r>
            <a:r>
              <a:rPr lang="en-I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1605-1627, Dove Medical Press Ltd </a:t>
            </a:r>
            <a:r>
              <a:rPr lang="en-IN" sz="2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(2019)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CDF53-687D-123C-5276-793FEC6BA28D}"/>
              </a:ext>
            </a:extLst>
          </p:cNvPr>
          <p:cNvSpPr txBox="1"/>
          <p:nvPr/>
        </p:nvSpPr>
        <p:spPr>
          <a:xfrm>
            <a:off x="1217585" y="3221329"/>
            <a:ext cx="97568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Inference: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Diverse inputs (GM &amp; WM) improve the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– </a:t>
            </a:r>
            <a:r>
              <a:rPr lang="en-US" sz="2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75% to 90% </a:t>
            </a:r>
            <a:r>
              <a:rPr 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</a:t>
            </a:r>
            <a:r>
              <a:rPr lang="en-US" sz="2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ML feature extraction techniques </a:t>
            </a:r>
            <a:r>
              <a:rPr 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be increasingly helpful in the extraction of features</a:t>
            </a:r>
          </a:p>
        </p:txBody>
      </p:sp>
    </p:spTree>
    <p:extLst>
      <p:ext uri="{BB962C8B-B14F-4D97-AF65-F5344CB8AC3E}">
        <p14:creationId xmlns:p14="http://schemas.microsoft.com/office/powerpoint/2010/main" val="396517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EFC2E-5FF5-F8EA-2676-CDE01FFDA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30BBA-C873-0B4D-C266-889A1A90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13</a:t>
            </a:fld>
            <a:endParaRPr lang="en-US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6A7EA-E711-A23F-3E03-F9103EE39C69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Literature Survey - summary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41BF3-DFE5-5A10-63FF-A0E0BF5C1516}"/>
              </a:ext>
            </a:extLst>
          </p:cNvPr>
          <p:cNvSpPr txBox="1"/>
          <p:nvPr/>
        </p:nvSpPr>
        <p:spPr>
          <a:xfrm>
            <a:off x="1890828" y="1164134"/>
            <a:ext cx="841034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</a:t>
            </a:r>
            <a:r>
              <a:rPr lang="en-US" sz="2600" b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fMRI</a:t>
            </a:r>
            <a:r>
              <a:rPr lang="en-US" sz="2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is mostly used.</a:t>
            </a:r>
            <a:endParaRPr lang="en-US" sz="26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Diverse feature inputs improve the accuracy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</a:t>
            </a:r>
            <a:r>
              <a:rPr lang="en-US" sz="26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ML feature extraction techniques </a:t>
            </a:r>
            <a:r>
              <a:rPr lang="en-US" sz="2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be increasingly helpful in the extraction of features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limination of redundant features with </a:t>
            </a:r>
            <a:r>
              <a:rPr lang="en-US" sz="26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RFE</a:t>
            </a:r>
            <a:endParaRPr lang="en-US" sz="26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 </a:t>
            </a:r>
            <a:r>
              <a:rPr lang="en-US" sz="2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DL will help model feature extraction and generalization.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</a:t>
            </a:r>
            <a:r>
              <a:rPr lang="en-US" sz="2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6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pre-trained model</a:t>
            </a:r>
            <a:r>
              <a:rPr lang="en-US" sz="2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have higher accuracy than creating a model.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utilize the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respective features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fusion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used.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33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14</a:t>
            </a:fld>
            <a:endParaRPr lang="en-US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AB0E8-0D78-F273-3753-F4B9EA8E9B3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Data Preprocessing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1F199E-9A4A-4B73-B7C3-A21028F8A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73" y="1111035"/>
            <a:ext cx="9649558" cy="54278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59C77E-A882-99AB-CC51-E14EC49EF870}"/>
              </a:ext>
            </a:extLst>
          </p:cNvPr>
          <p:cNvSpPr txBox="1"/>
          <p:nvPr/>
        </p:nvSpPr>
        <p:spPr>
          <a:xfrm>
            <a:off x="9618785" y="17261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Sagittal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832DC-5B6F-C4E3-F19D-D5BE18F74A0F}"/>
              </a:ext>
            </a:extLst>
          </p:cNvPr>
          <p:cNvSpPr txBox="1"/>
          <p:nvPr/>
        </p:nvSpPr>
        <p:spPr>
          <a:xfrm>
            <a:off x="5462954" y="174671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Axial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CCA81-63DE-7733-4480-108B88B17CD9}"/>
              </a:ext>
            </a:extLst>
          </p:cNvPr>
          <p:cNvSpPr txBox="1"/>
          <p:nvPr/>
        </p:nvSpPr>
        <p:spPr>
          <a:xfrm>
            <a:off x="9618785" y="412945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Coronal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15CE8F-9F04-1C5E-B00B-E08CD1340E2A}"/>
              </a:ext>
            </a:extLst>
          </p:cNvPr>
          <p:cNvSpPr txBox="1"/>
          <p:nvPr/>
        </p:nvSpPr>
        <p:spPr>
          <a:xfrm>
            <a:off x="5005754" y="764134"/>
            <a:ext cx="223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 ITK-Snap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651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15</a:t>
            </a:fld>
            <a:endParaRPr lang="en-US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AB0E8-0D78-F273-3753-F4B9EA8E9B3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Data Preprocessing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600AD6-ECB3-DF21-48BA-9CC0FD534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39" y="1443286"/>
            <a:ext cx="2610621" cy="3380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206ECF-4DCD-1884-A9B8-87DBE6F10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51" y="1443286"/>
            <a:ext cx="2618924" cy="338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0FA7F2-F986-E0F7-2C5D-D01DDD5CC27C}"/>
              </a:ext>
            </a:extLst>
          </p:cNvPr>
          <p:cNvSpPr txBox="1"/>
          <p:nvPr/>
        </p:nvSpPr>
        <p:spPr>
          <a:xfrm>
            <a:off x="3585349" y="5118149"/>
            <a:ext cx="226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Healthy fMRI Axial plane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388618-D16A-2D14-C0D1-DBE2950455DD}"/>
              </a:ext>
            </a:extLst>
          </p:cNvPr>
          <p:cNvSpPr txBox="1"/>
          <p:nvPr/>
        </p:nvSpPr>
        <p:spPr>
          <a:xfrm>
            <a:off x="7476351" y="5113240"/>
            <a:ext cx="28194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Schizophrenia fMRI Axial plane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555A86-20E3-AF4D-D27D-4748B4305F05}"/>
              </a:ext>
            </a:extLst>
          </p:cNvPr>
          <p:cNvSpPr txBox="1"/>
          <p:nvPr/>
        </p:nvSpPr>
        <p:spPr>
          <a:xfrm>
            <a:off x="0" y="2441264"/>
            <a:ext cx="31730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NUSDAST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Healthy : 125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Schizophrenia: 125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153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B13CFC-FE8B-8241-97CA-E90E6072BCFF}"/>
              </a:ext>
            </a:extLst>
          </p:cNvPr>
          <p:cNvSpPr/>
          <p:nvPr/>
        </p:nvSpPr>
        <p:spPr>
          <a:xfrm>
            <a:off x="376642" y="2339721"/>
            <a:ext cx="111386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fMRI Dataset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DC9881-B72A-4C0A-58E7-E045AE17FF9A}"/>
              </a:ext>
            </a:extLst>
          </p:cNvPr>
          <p:cNvSpPr/>
          <p:nvPr/>
        </p:nvSpPr>
        <p:spPr>
          <a:xfrm>
            <a:off x="3529109" y="1182557"/>
            <a:ext cx="4143194" cy="3261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6E6C2E-4D34-1B75-F8CF-17765018F396}"/>
              </a:ext>
            </a:extLst>
          </p:cNvPr>
          <p:cNvSpPr/>
          <p:nvPr/>
        </p:nvSpPr>
        <p:spPr>
          <a:xfrm>
            <a:off x="3836104" y="3254288"/>
            <a:ext cx="630590" cy="634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dk1"/>
                </a:solidFill>
              </a:rPr>
              <a:t>HOG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4989C1-311F-5794-2BB6-7D3CE0737A12}"/>
              </a:ext>
            </a:extLst>
          </p:cNvPr>
          <p:cNvSpPr/>
          <p:nvPr/>
        </p:nvSpPr>
        <p:spPr>
          <a:xfrm>
            <a:off x="6959142" y="2339721"/>
            <a:ext cx="633657" cy="634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dk1"/>
                </a:solidFill>
              </a:rPr>
              <a:t>RFE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2B14FB-CD49-A3E5-E4D3-834AC92B85FF}"/>
              </a:ext>
            </a:extLst>
          </p:cNvPr>
          <p:cNvSpPr txBox="1"/>
          <p:nvPr/>
        </p:nvSpPr>
        <p:spPr>
          <a:xfrm>
            <a:off x="2999886" y="5910636"/>
            <a:ext cx="8242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 Implementation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F74130-8038-FE7F-8151-F919DB86E7F1}"/>
              </a:ext>
            </a:extLst>
          </p:cNvPr>
          <p:cNvSpPr/>
          <p:nvPr/>
        </p:nvSpPr>
        <p:spPr>
          <a:xfrm>
            <a:off x="9685268" y="2294747"/>
            <a:ext cx="102461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Binary Classifier</a:t>
            </a:r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BC0F94-1D8B-DB43-98A0-E39ADA722F14}"/>
              </a:ext>
            </a:extLst>
          </p:cNvPr>
          <p:cNvSpPr/>
          <p:nvPr/>
        </p:nvSpPr>
        <p:spPr>
          <a:xfrm>
            <a:off x="8919566" y="4397041"/>
            <a:ext cx="1062634" cy="4805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Healthy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32A325-219E-8409-9CE3-CE650701EF2C}"/>
              </a:ext>
            </a:extLst>
          </p:cNvPr>
          <p:cNvSpPr/>
          <p:nvPr/>
        </p:nvSpPr>
        <p:spPr>
          <a:xfrm>
            <a:off x="10375124" y="4405095"/>
            <a:ext cx="1493390" cy="4805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Schizophrenia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719B6E-DFB5-BE76-E2D2-6501D3EDA65A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10197578" y="3002633"/>
            <a:ext cx="924241" cy="1402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4A0296-7812-4B18-3826-8F25869BCC6B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9450883" y="3002633"/>
            <a:ext cx="746695" cy="13944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C030EC-19F3-F916-44B6-6D70C7BEAB32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7592799" y="2648690"/>
            <a:ext cx="2092469" cy="82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ED41615-2E5D-F243-E1CC-823C529638EC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Methodology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14CE72D-F7EE-9904-8AFE-E9A4FE41ABA5}"/>
              </a:ext>
            </a:extLst>
          </p:cNvPr>
          <p:cNvCxnSpPr>
            <a:cxnSpLocks/>
            <a:stCxn id="56" idx="3"/>
            <a:endCxn id="16" idx="2"/>
          </p:cNvCxnSpPr>
          <p:nvPr/>
        </p:nvCxnSpPr>
        <p:spPr>
          <a:xfrm>
            <a:off x="4363649" y="2631040"/>
            <a:ext cx="1467647" cy="176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D0BED3-D9D8-E6B6-6BBB-B2932157770F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>
            <a:off x="2999886" y="2603087"/>
            <a:ext cx="836218" cy="968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B7A0A34-29CF-CD59-C653-FE6FFDD4D914}"/>
              </a:ext>
            </a:extLst>
          </p:cNvPr>
          <p:cNvSpPr/>
          <p:nvPr/>
        </p:nvSpPr>
        <p:spPr>
          <a:xfrm>
            <a:off x="3844895" y="1491544"/>
            <a:ext cx="867983" cy="634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GLCM</a:t>
            </a:r>
            <a:endParaRPr lang="en-GB" dirty="0">
              <a:solidFill>
                <a:schemeClr val="dk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B5CEB99-50BE-2F59-98AC-FB63484969D2}"/>
              </a:ext>
            </a:extLst>
          </p:cNvPr>
          <p:cNvCxnSpPr>
            <a:cxnSpLocks/>
            <a:stCxn id="4" idx="3"/>
            <a:endCxn id="22" idx="1"/>
          </p:cNvCxnSpPr>
          <p:nvPr/>
        </p:nvCxnSpPr>
        <p:spPr>
          <a:xfrm>
            <a:off x="1490504" y="2601331"/>
            <a:ext cx="528057" cy="1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0D5B379-5F54-67B2-BB7D-D45FEFF39CD2}"/>
              </a:ext>
            </a:extLst>
          </p:cNvPr>
          <p:cNvCxnSpPr>
            <a:cxnSpLocks/>
            <a:stCxn id="32" idx="3"/>
            <a:endCxn id="16" idx="0"/>
          </p:cNvCxnSpPr>
          <p:nvPr/>
        </p:nvCxnSpPr>
        <p:spPr>
          <a:xfrm>
            <a:off x="4712878" y="1808785"/>
            <a:ext cx="1304253" cy="6575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CD16C48-E584-412B-05D4-15215B13F873}"/>
              </a:ext>
            </a:extLst>
          </p:cNvPr>
          <p:cNvSpPr/>
          <p:nvPr/>
        </p:nvSpPr>
        <p:spPr>
          <a:xfrm>
            <a:off x="2018561" y="2137542"/>
            <a:ext cx="981325" cy="9310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Axial plane</a:t>
            </a:r>
          </a:p>
          <a:p>
            <a:pPr algn="ctr"/>
            <a:r>
              <a:rPr lang="en-US" dirty="0"/>
              <a:t>Slice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4241D5B-C69A-5694-3331-375F03EFF679}"/>
              </a:ext>
            </a:extLst>
          </p:cNvPr>
          <p:cNvSpPr/>
          <p:nvPr/>
        </p:nvSpPr>
        <p:spPr>
          <a:xfrm>
            <a:off x="3835592" y="2313799"/>
            <a:ext cx="528057" cy="634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LBP</a:t>
            </a:r>
            <a:endParaRPr lang="en-GB" dirty="0">
              <a:solidFill>
                <a:schemeClr val="dk1"/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8B6E795-DD5D-B053-8D04-B442CD530FA8}"/>
              </a:ext>
            </a:extLst>
          </p:cNvPr>
          <p:cNvCxnSpPr>
            <a:cxnSpLocks/>
            <a:stCxn id="7" idx="3"/>
            <a:endCxn id="16" idx="4"/>
          </p:cNvCxnSpPr>
          <p:nvPr/>
        </p:nvCxnSpPr>
        <p:spPr>
          <a:xfrm flipV="1">
            <a:off x="4466694" y="2831081"/>
            <a:ext cx="1550437" cy="74044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08A58B0-01AD-76FE-18B8-4C2A4A05D90D}"/>
              </a:ext>
            </a:extLst>
          </p:cNvPr>
          <p:cNvCxnSpPr>
            <a:cxnSpLocks/>
            <a:stCxn id="22" idx="3"/>
            <a:endCxn id="56" idx="1"/>
          </p:cNvCxnSpPr>
          <p:nvPr/>
        </p:nvCxnSpPr>
        <p:spPr>
          <a:xfrm>
            <a:off x="2999886" y="2603087"/>
            <a:ext cx="835706" cy="279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7D8043C-C0EF-B376-FD7E-86A8F4AC53C5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 flipV="1">
            <a:off x="2999886" y="1808785"/>
            <a:ext cx="845009" cy="794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53E666E6-B213-BE09-A6B7-6A6B7DB41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16</a:t>
            </a:fld>
            <a:endParaRPr lang="en-US" sz="1800" b="1" dirty="0"/>
          </a:p>
        </p:txBody>
      </p:sp>
      <p:sp>
        <p:nvSpPr>
          <p:cNvPr id="16" name="Flowchart: Or 15">
            <a:extLst>
              <a:ext uri="{FF2B5EF4-FFF2-40B4-BE49-F238E27FC236}">
                <a16:creationId xmlns:a16="http://schemas.microsoft.com/office/drawing/2014/main" id="{73D62C5D-D69E-13C2-3C86-DDDBCF40F33E}"/>
              </a:ext>
            </a:extLst>
          </p:cNvPr>
          <p:cNvSpPr/>
          <p:nvPr/>
        </p:nvSpPr>
        <p:spPr>
          <a:xfrm>
            <a:off x="5831296" y="2466300"/>
            <a:ext cx="371669" cy="364781"/>
          </a:xfrm>
          <a:prstGeom prst="flowChar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1" name="Straight Arrow Connector 37">
            <a:extLst>
              <a:ext uri="{FF2B5EF4-FFF2-40B4-BE49-F238E27FC236}">
                <a16:creationId xmlns:a16="http://schemas.microsoft.com/office/drawing/2014/main" id="{4364E04E-BCE7-1AE2-E2EB-488E93DC6E1B}"/>
              </a:ext>
            </a:extLst>
          </p:cNvPr>
          <p:cNvCxnSpPr>
            <a:cxnSpLocks/>
            <a:stCxn id="16" idx="6"/>
            <a:endCxn id="8" idx="1"/>
          </p:cNvCxnSpPr>
          <p:nvPr/>
        </p:nvCxnSpPr>
        <p:spPr>
          <a:xfrm>
            <a:off x="6202965" y="2648691"/>
            <a:ext cx="756177" cy="827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533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6C0F81-DB9D-BF1A-766E-EF8E1FE04E6A}"/>
              </a:ext>
            </a:extLst>
          </p:cNvPr>
          <p:cNvSpPr txBox="1"/>
          <p:nvPr/>
        </p:nvSpPr>
        <p:spPr>
          <a:xfrm>
            <a:off x="3892127" y="6015692"/>
            <a:ext cx="5711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 Implementation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D648E-DE3C-0FF5-DDDC-043690DF9305}"/>
              </a:ext>
            </a:extLst>
          </p:cNvPr>
          <p:cNvSpPr/>
          <p:nvPr/>
        </p:nvSpPr>
        <p:spPr>
          <a:xfrm>
            <a:off x="171093" y="3256454"/>
            <a:ext cx="954785" cy="5232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fMRI Dataset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9CD35-7F1A-7FC4-1662-B8FB289B46A5}"/>
              </a:ext>
            </a:extLst>
          </p:cNvPr>
          <p:cNvSpPr/>
          <p:nvPr/>
        </p:nvSpPr>
        <p:spPr>
          <a:xfrm>
            <a:off x="10894503" y="3229404"/>
            <a:ext cx="1114553" cy="5689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C855CA-B394-08D9-9D45-0FDF9A7CCBB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10863593" y="3798338"/>
            <a:ext cx="588187" cy="264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34A7AA-3721-EC49-BF39-54CC4CCC283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11357699" y="3798338"/>
            <a:ext cx="94081" cy="896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3B507A2-C0F6-09C4-96D6-E8A00E889CE5}"/>
              </a:ext>
            </a:extLst>
          </p:cNvPr>
          <p:cNvSpPr/>
          <p:nvPr/>
        </p:nvSpPr>
        <p:spPr>
          <a:xfrm>
            <a:off x="10416270" y="4062366"/>
            <a:ext cx="894646" cy="480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Healthy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47B062-C757-2767-B82C-F9F2BC8BE76D}"/>
              </a:ext>
            </a:extLst>
          </p:cNvPr>
          <p:cNvSpPr/>
          <p:nvPr/>
        </p:nvSpPr>
        <p:spPr>
          <a:xfrm>
            <a:off x="10607881" y="4694849"/>
            <a:ext cx="1499636" cy="4805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Schizophrenia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CDFBB6-589F-6284-7304-0F1DE5076107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Methodology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5B9A2A-00EA-7D8A-335D-CDA792348929}"/>
              </a:ext>
            </a:extLst>
          </p:cNvPr>
          <p:cNvSpPr/>
          <p:nvPr/>
        </p:nvSpPr>
        <p:spPr>
          <a:xfrm>
            <a:off x="2316512" y="1189649"/>
            <a:ext cx="8054718" cy="46484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8BA18E-E266-A57F-3154-498AFC5330C6}"/>
              </a:ext>
            </a:extLst>
          </p:cNvPr>
          <p:cNvCxnSpPr>
            <a:cxnSpLocks/>
            <a:stCxn id="5" idx="3"/>
            <a:endCxn id="5" idx="3"/>
          </p:cNvCxnSpPr>
          <p:nvPr/>
        </p:nvCxnSpPr>
        <p:spPr>
          <a:xfrm>
            <a:off x="1125878" y="3518058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CB3CB0-0E2F-C960-0511-3B3C38D8A274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10371230" y="3513871"/>
            <a:ext cx="5232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B9C6467-19C9-DCC0-7F31-E75A8B0E2701}"/>
              </a:ext>
            </a:extLst>
          </p:cNvPr>
          <p:cNvSpPr/>
          <p:nvPr/>
        </p:nvSpPr>
        <p:spPr>
          <a:xfrm>
            <a:off x="1373161" y="3051349"/>
            <a:ext cx="723107" cy="9250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Axial plane </a:t>
            </a:r>
          </a:p>
          <a:p>
            <a:pPr algn="ctr"/>
            <a:r>
              <a:rPr lang="en-US" dirty="0"/>
              <a:t>Slice</a:t>
            </a:r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76A5E8-BCB2-A403-AD2D-63E69C74EFBD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 flipV="1">
            <a:off x="1125878" y="3513871"/>
            <a:ext cx="247283" cy="41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D16D7D2D-DB65-D3C1-DA5C-82FE9603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17</a:t>
            </a:fld>
            <a:endParaRPr lang="en-US" sz="18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7CBD72-380F-D0B8-1CF7-3B4618BFA75C}"/>
              </a:ext>
            </a:extLst>
          </p:cNvPr>
          <p:cNvCxnSpPr>
            <a:cxnSpLocks/>
            <a:stCxn id="21" idx="3"/>
            <a:endCxn id="12" idx="1"/>
          </p:cNvCxnSpPr>
          <p:nvPr/>
        </p:nvCxnSpPr>
        <p:spPr>
          <a:xfrm>
            <a:off x="2096268" y="3513871"/>
            <a:ext cx="220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BD0B9AB-E725-20DD-45B7-0A6820795B39}"/>
              </a:ext>
            </a:extLst>
          </p:cNvPr>
          <p:cNvSpPr txBox="1"/>
          <p:nvPr/>
        </p:nvSpPr>
        <p:spPr>
          <a:xfrm>
            <a:off x="2394624" y="1145687"/>
            <a:ext cx="2995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Pre-Trained CNN model</a:t>
            </a:r>
            <a:endParaRPr lang="en-GB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0E1332-229B-1619-B9C5-DA6E5F1AE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09" y="1538944"/>
            <a:ext cx="7985277" cy="430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71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F1AEA4-7444-0D1A-8E98-A579668205D7}"/>
              </a:ext>
            </a:extLst>
          </p:cNvPr>
          <p:cNvSpPr/>
          <p:nvPr/>
        </p:nvSpPr>
        <p:spPr>
          <a:xfrm>
            <a:off x="293288" y="2606192"/>
            <a:ext cx="908227" cy="7137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fMRI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8CEBF7-B465-0EBD-A2C0-CA85FD7EFA4A}"/>
              </a:ext>
            </a:extLst>
          </p:cNvPr>
          <p:cNvSpPr/>
          <p:nvPr/>
        </p:nvSpPr>
        <p:spPr>
          <a:xfrm>
            <a:off x="3126787" y="1384656"/>
            <a:ext cx="3334137" cy="774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Deep Learning Feature Extraction</a:t>
            </a:r>
          </a:p>
          <a:p>
            <a:pPr algn="ctr"/>
            <a:r>
              <a:rPr lang="en-US" dirty="0">
                <a:solidFill>
                  <a:schemeClr val="dk1"/>
                </a:solidFill>
              </a:rPr>
              <a:t>VGG19 (Transfer Learning)</a:t>
            </a:r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B0BD9A-B432-D8D4-69FF-1D11155E38BD}"/>
              </a:ext>
            </a:extLst>
          </p:cNvPr>
          <p:cNvSpPr/>
          <p:nvPr/>
        </p:nvSpPr>
        <p:spPr>
          <a:xfrm>
            <a:off x="3141641" y="3439168"/>
            <a:ext cx="2815490" cy="877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EC414A-59FA-1340-4912-27EB85A1A726}"/>
              </a:ext>
            </a:extLst>
          </p:cNvPr>
          <p:cNvSpPr/>
          <p:nvPr/>
        </p:nvSpPr>
        <p:spPr>
          <a:xfrm>
            <a:off x="8894318" y="4824620"/>
            <a:ext cx="926063" cy="4805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Healthy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571C97-B075-B207-A5A6-CF3D3A8B451D}"/>
              </a:ext>
            </a:extLst>
          </p:cNvPr>
          <p:cNvSpPr/>
          <p:nvPr/>
        </p:nvSpPr>
        <p:spPr>
          <a:xfrm>
            <a:off x="10439251" y="4802840"/>
            <a:ext cx="1552831" cy="4805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Schizophrenia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41507D-F5A7-8680-A3AD-41EC804A43DE}"/>
              </a:ext>
            </a:extLst>
          </p:cNvPr>
          <p:cNvSpPr txBox="1"/>
          <p:nvPr/>
        </p:nvSpPr>
        <p:spPr>
          <a:xfrm>
            <a:off x="3141641" y="3439167"/>
            <a:ext cx="2815490" cy="8774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Machine Learning Feature Extraction</a:t>
            </a:r>
          </a:p>
          <a:p>
            <a:r>
              <a:rPr lang="en-GB" dirty="0">
                <a:solidFill>
                  <a:schemeClr val="dk1"/>
                </a:solidFill>
              </a:rPr>
              <a:t>[GLCM + LBP + HOG]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A0F39AE-2EB1-5FD1-BF7E-0BB696C0542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515667" y="1771878"/>
            <a:ext cx="611120" cy="119121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Flowchart: Or 25">
            <a:extLst>
              <a:ext uri="{FF2B5EF4-FFF2-40B4-BE49-F238E27FC236}">
                <a16:creationId xmlns:a16="http://schemas.microsoft.com/office/drawing/2014/main" id="{868CDABF-E730-DA64-ACC2-24BACE932871}"/>
              </a:ext>
            </a:extLst>
          </p:cNvPr>
          <p:cNvSpPr/>
          <p:nvPr/>
        </p:nvSpPr>
        <p:spPr>
          <a:xfrm>
            <a:off x="7126578" y="2544709"/>
            <a:ext cx="371669" cy="364781"/>
          </a:xfrm>
          <a:prstGeom prst="flowChar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6147EA-1B81-ACED-5663-923EA27B9F66}"/>
              </a:ext>
            </a:extLst>
          </p:cNvPr>
          <p:cNvCxnSpPr>
            <a:cxnSpLocks/>
            <a:stCxn id="46" idx="2"/>
            <a:endCxn id="14" idx="0"/>
          </p:cNvCxnSpPr>
          <p:nvPr/>
        </p:nvCxnSpPr>
        <p:spPr>
          <a:xfrm>
            <a:off x="10288123" y="3216199"/>
            <a:ext cx="927544" cy="15866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344524-225F-9EF6-70EF-FFD84D8FF209}"/>
              </a:ext>
            </a:extLst>
          </p:cNvPr>
          <p:cNvCxnSpPr>
            <a:cxnSpLocks/>
            <a:stCxn id="46" idx="2"/>
            <a:endCxn id="13" idx="0"/>
          </p:cNvCxnSpPr>
          <p:nvPr/>
        </p:nvCxnSpPr>
        <p:spPr>
          <a:xfrm flipH="1">
            <a:off x="9357350" y="3216199"/>
            <a:ext cx="930773" cy="16084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B3BA071-25B2-4178-AEE5-32A2672D341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Methodology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91B975-81F3-3B9D-8044-D0D50C9E37C9}"/>
              </a:ext>
            </a:extLst>
          </p:cNvPr>
          <p:cNvSpPr txBox="1"/>
          <p:nvPr/>
        </p:nvSpPr>
        <p:spPr>
          <a:xfrm>
            <a:off x="3457921" y="5896157"/>
            <a:ext cx="5032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ML + DL Model Implementation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E0BB12B-6B53-A063-2552-5F9309D9EE1C}"/>
              </a:ext>
            </a:extLst>
          </p:cNvPr>
          <p:cNvSpPr/>
          <p:nvPr/>
        </p:nvSpPr>
        <p:spPr>
          <a:xfrm>
            <a:off x="8006308" y="2076761"/>
            <a:ext cx="1411760" cy="12851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RFE </a:t>
            </a:r>
          </a:p>
          <a:p>
            <a:pPr algn="ctr"/>
            <a:r>
              <a:rPr lang="en-US" dirty="0">
                <a:solidFill>
                  <a:schemeClr val="dk1"/>
                </a:solidFill>
              </a:rPr>
              <a:t>[Recursive Feature </a:t>
            </a:r>
            <a:r>
              <a:rPr lang="en-US" dirty="0"/>
              <a:t>Elimination</a:t>
            </a:r>
            <a:r>
              <a:rPr lang="en-US" dirty="0">
                <a:solidFill>
                  <a:schemeClr val="dk1"/>
                </a:solidFill>
              </a:rPr>
              <a:t>]</a:t>
            </a:r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DADC3A6-5978-9D25-44D9-93B83ABC8C4B}"/>
              </a:ext>
            </a:extLst>
          </p:cNvPr>
          <p:cNvSpPr/>
          <p:nvPr/>
        </p:nvSpPr>
        <p:spPr>
          <a:xfrm>
            <a:off x="9734656" y="2222490"/>
            <a:ext cx="1106934" cy="9937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Binary Classifier</a:t>
            </a:r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6837D8-732A-5730-6D8F-271DA3BDDF5A}"/>
              </a:ext>
            </a:extLst>
          </p:cNvPr>
          <p:cNvSpPr txBox="1"/>
          <p:nvPr/>
        </p:nvSpPr>
        <p:spPr>
          <a:xfrm>
            <a:off x="5646109" y="2416513"/>
            <a:ext cx="1617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Feature Concatenation</a:t>
            </a:r>
            <a:endParaRPr lang="en-GB" dirty="0"/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3C6E9ECC-AF98-E1DC-357D-9C67791E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18</a:t>
            </a:fld>
            <a:endParaRPr lang="en-US" sz="1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2F59C9-700A-07D1-54F9-63613AF5B743}"/>
              </a:ext>
            </a:extLst>
          </p:cNvPr>
          <p:cNvSpPr/>
          <p:nvPr/>
        </p:nvSpPr>
        <p:spPr>
          <a:xfrm>
            <a:off x="1534342" y="2497543"/>
            <a:ext cx="981325" cy="9310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Axial plane</a:t>
            </a:r>
          </a:p>
          <a:p>
            <a:pPr algn="ctr"/>
            <a:r>
              <a:rPr lang="en-US" dirty="0"/>
              <a:t>Slice</a:t>
            </a:r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50561C-D326-F072-374D-BB1E00C0AB7A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1201515" y="2963088"/>
            <a:ext cx="3328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E221227-92B5-8E3B-46D9-ED0E64AC142B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2515667" y="2963088"/>
            <a:ext cx="625974" cy="914792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4BD4EA0-C71C-33FC-9160-5AA61B25D997}"/>
              </a:ext>
            </a:extLst>
          </p:cNvPr>
          <p:cNvCxnSpPr>
            <a:cxnSpLocks/>
            <a:stCxn id="5" idx="3"/>
            <a:endCxn id="26" idx="0"/>
          </p:cNvCxnSpPr>
          <p:nvPr/>
        </p:nvCxnSpPr>
        <p:spPr>
          <a:xfrm>
            <a:off x="6460924" y="1771878"/>
            <a:ext cx="851489" cy="772831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7996EEB-50DD-8838-2BEB-512B23F5FD0E}"/>
              </a:ext>
            </a:extLst>
          </p:cNvPr>
          <p:cNvCxnSpPr>
            <a:cxnSpLocks/>
            <a:stCxn id="15" idx="3"/>
            <a:endCxn id="26" idx="4"/>
          </p:cNvCxnSpPr>
          <p:nvPr/>
        </p:nvCxnSpPr>
        <p:spPr>
          <a:xfrm flipV="1">
            <a:off x="5957131" y="2909490"/>
            <a:ext cx="1355282" cy="968390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ADE4563-3595-D32E-F215-12D69D61E00F}"/>
              </a:ext>
            </a:extLst>
          </p:cNvPr>
          <p:cNvCxnSpPr>
            <a:cxnSpLocks/>
            <a:stCxn id="26" idx="6"/>
            <a:endCxn id="45" idx="1"/>
          </p:cNvCxnSpPr>
          <p:nvPr/>
        </p:nvCxnSpPr>
        <p:spPr>
          <a:xfrm flipV="1">
            <a:off x="7498247" y="2719344"/>
            <a:ext cx="508061" cy="7756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ADFC405-4BA7-901A-309C-4F4918C823B1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>
            <a:off x="9418068" y="2719344"/>
            <a:ext cx="316588" cy="1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409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19</a:t>
            </a:fld>
            <a:endParaRPr lang="en-US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AB0E8-0D78-F273-3753-F4B9EA8E9B3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ML Result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F5AFFA-46EF-C934-26FF-97EF6BC61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7045"/>
              </p:ext>
            </p:extLst>
          </p:nvPr>
        </p:nvGraphicFramePr>
        <p:xfrm>
          <a:off x="0" y="981472"/>
          <a:ext cx="12191990" cy="2450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920">
                  <a:extLst>
                    <a:ext uri="{9D8B030D-6E8A-4147-A177-3AD203B41FA5}">
                      <a16:colId xmlns:a16="http://schemas.microsoft.com/office/drawing/2014/main" val="2451019749"/>
                    </a:ext>
                  </a:extLst>
                </a:gridCol>
                <a:gridCol w="597289">
                  <a:extLst>
                    <a:ext uri="{9D8B030D-6E8A-4147-A177-3AD203B41FA5}">
                      <a16:colId xmlns:a16="http://schemas.microsoft.com/office/drawing/2014/main" val="540012648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1723146114"/>
                    </a:ext>
                  </a:extLst>
                </a:gridCol>
                <a:gridCol w="652265">
                  <a:extLst>
                    <a:ext uri="{9D8B030D-6E8A-4147-A177-3AD203B41FA5}">
                      <a16:colId xmlns:a16="http://schemas.microsoft.com/office/drawing/2014/main" val="4060756663"/>
                    </a:ext>
                  </a:extLst>
                </a:gridCol>
                <a:gridCol w="607826">
                  <a:extLst>
                    <a:ext uri="{9D8B030D-6E8A-4147-A177-3AD203B41FA5}">
                      <a16:colId xmlns:a16="http://schemas.microsoft.com/office/drawing/2014/main" val="1837575262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728712339"/>
                    </a:ext>
                  </a:extLst>
                </a:gridCol>
                <a:gridCol w="631568">
                  <a:extLst>
                    <a:ext uri="{9D8B030D-6E8A-4147-A177-3AD203B41FA5}">
                      <a16:colId xmlns:a16="http://schemas.microsoft.com/office/drawing/2014/main" val="820066601"/>
                    </a:ext>
                  </a:extLst>
                </a:gridCol>
                <a:gridCol w="628524">
                  <a:extLst>
                    <a:ext uri="{9D8B030D-6E8A-4147-A177-3AD203B41FA5}">
                      <a16:colId xmlns:a16="http://schemas.microsoft.com/office/drawing/2014/main" val="1954387986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2833917912"/>
                    </a:ext>
                  </a:extLst>
                </a:gridCol>
                <a:gridCol w="661670">
                  <a:extLst>
                    <a:ext uri="{9D8B030D-6E8A-4147-A177-3AD203B41FA5}">
                      <a16:colId xmlns:a16="http://schemas.microsoft.com/office/drawing/2014/main" val="2418444987"/>
                    </a:ext>
                  </a:extLst>
                </a:gridCol>
                <a:gridCol w="598422">
                  <a:extLst>
                    <a:ext uri="{9D8B030D-6E8A-4147-A177-3AD203B41FA5}">
                      <a16:colId xmlns:a16="http://schemas.microsoft.com/office/drawing/2014/main" val="3462576703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3501069852"/>
                    </a:ext>
                  </a:extLst>
                </a:gridCol>
                <a:gridCol w="640972">
                  <a:extLst>
                    <a:ext uri="{9D8B030D-6E8A-4147-A177-3AD203B41FA5}">
                      <a16:colId xmlns:a16="http://schemas.microsoft.com/office/drawing/2014/main" val="4247921368"/>
                    </a:ext>
                  </a:extLst>
                </a:gridCol>
                <a:gridCol w="619120">
                  <a:extLst>
                    <a:ext uri="{9D8B030D-6E8A-4147-A177-3AD203B41FA5}">
                      <a16:colId xmlns:a16="http://schemas.microsoft.com/office/drawing/2014/main" val="1056130308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1433983914"/>
                    </a:ext>
                  </a:extLst>
                </a:gridCol>
                <a:gridCol w="650754">
                  <a:extLst>
                    <a:ext uri="{9D8B030D-6E8A-4147-A177-3AD203B41FA5}">
                      <a16:colId xmlns:a16="http://schemas.microsoft.com/office/drawing/2014/main" val="2094006274"/>
                    </a:ext>
                  </a:extLst>
                </a:gridCol>
                <a:gridCol w="609338">
                  <a:extLst>
                    <a:ext uri="{9D8B030D-6E8A-4147-A177-3AD203B41FA5}">
                      <a16:colId xmlns:a16="http://schemas.microsoft.com/office/drawing/2014/main" val="2345682924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2616361497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3457386844"/>
                    </a:ext>
                  </a:extLst>
                </a:gridCol>
              </a:tblGrid>
              <a:tr h="6599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Single Feature</a:t>
                      </a:r>
                      <a:endParaRPr lang="en-IN" sz="16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Logistic Regression</a:t>
                      </a:r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Random Forest</a:t>
                      </a:r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SVM</a:t>
                      </a:r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XGBoost</a:t>
                      </a:r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Adaboost</a:t>
                      </a:r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Histogram-based Gradient Boosting</a:t>
                      </a:r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646297"/>
                  </a:ext>
                </a:extLst>
              </a:tr>
              <a:tr h="2393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Metrics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Sens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Sens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Sens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Sens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Sens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Sens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179775"/>
                  </a:ext>
                </a:extLst>
              </a:tr>
              <a:tr h="4210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GLCM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0.70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0.70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0.70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0.62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0.52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0.62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0.64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0.65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0.63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0.58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0.57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0.56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0.58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0.61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0.56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0.58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0.61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0.56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164026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LBP</a:t>
                      </a:r>
                      <a:endParaRPr lang="en-IN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110112"/>
                  </a:ext>
                </a:extLst>
              </a:tr>
              <a:tr h="433748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0.64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0.65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0.63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0.76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0.74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0.78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0.72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0.74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0.70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0.78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0.78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0.78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0.62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0.57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0.67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0.72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0.74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0.70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55321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HOG</a:t>
                      </a:r>
                      <a:endParaRPr lang="en-IN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813634"/>
                  </a:ext>
                </a:extLst>
              </a:tr>
              <a:tr h="458697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0.84</a:t>
                      </a:r>
                      <a:endParaRPr lang="en-IN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0.78</a:t>
                      </a:r>
                      <a:endParaRPr lang="en-IN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0.89</a:t>
                      </a:r>
                      <a:endParaRPr lang="en-IN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0.82</a:t>
                      </a:r>
                      <a:endParaRPr lang="en-IN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0.78</a:t>
                      </a:r>
                      <a:endParaRPr lang="en-IN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0.85</a:t>
                      </a:r>
                      <a:endParaRPr lang="en-IN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0.78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0.83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0.74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0.80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0.78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0.80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0.76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0.83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0.70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0.86</a:t>
                      </a:r>
                      <a:endParaRPr lang="en-IN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0.83</a:t>
                      </a:r>
                      <a:endParaRPr lang="en-IN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0.89</a:t>
                      </a:r>
                      <a:endParaRPr lang="en-IN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29398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A52E3C-C14E-98C2-8F5A-9940A4126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339020"/>
              </p:ext>
            </p:extLst>
          </p:nvPr>
        </p:nvGraphicFramePr>
        <p:xfrm>
          <a:off x="10" y="3692666"/>
          <a:ext cx="12191990" cy="2732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590">
                  <a:extLst>
                    <a:ext uri="{9D8B030D-6E8A-4147-A177-3AD203B41FA5}">
                      <a16:colId xmlns:a16="http://schemas.microsoft.com/office/drawing/2014/main" val="2451019749"/>
                    </a:ext>
                  </a:extLst>
                </a:gridCol>
                <a:gridCol w="617619">
                  <a:extLst>
                    <a:ext uri="{9D8B030D-6E8A-4147-A177-3AD203B41FA5}">
                      <a16:colId xmlns:a16="http://schemas.microsoft.com/office/drawing/2014/main" val="540012648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1723146114"/>
                    </a:ext>
                  </a:extLst>
                </a:gridCol>
                <a:gridCol w="602334">
                  <a:extLst>
                    <a:ext uri="{9D8B030D-6E8A-4147-A177-3AD203B41FA5}">
                      <a16:colId xmlns:a16="http://schemas.microsoft.com/office/drawing/2014/main" val="4060756663"/>
                    </a:ext>
                  </a:extLst>
                </a:gridCol>
                <a:gridCol w="657757">
                  <a:extLst>
                    <a:ext uri="{9D8B030D-6E8A-4147-A177-3AD203B41FA5}">
                      <a16:colId xmlns:a16="http://schemas.microsoft.com/office/drawing/2014/main" val="1837575262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728712339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820066601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1954387986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2833917912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2418444987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3462576703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3501069852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4247921368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1056130308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1433983914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2094006274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2345682924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2616361497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3457386844"/>
                    </a:ext>
                  </a:extLst>
                </a:gridCol>
              </a:tblGrid>
              <a:tr h="6599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Double Feature</a:t>
                      </a:r>
                      <a:endParaRPr lang="en-IN" sz="16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Logistic Regression</a:t>
                      </a:r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Random Forest</a:t>
                      </a:r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SVM</a:t>
                      </a:r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XGBoost</a:t>
                      </a:r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Adaboost</a:t>
                      </a:r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Histogram-based Gradient Boosting</a:t>
                      </a:r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646297"/>
                  </a:ext>
                </a:extLst>
              </a:tr>
              <a:tr h="2393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Metrics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Sens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Sens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Sens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Sens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Sens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Sens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179775"/>
                  </a:ext>
                </a:extLst>
              </a:tr>
              <a:tr h="4210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GLCM+</a:t>
                      </a:r>
                    </a:p>
                    <a:p>
                      <a:pPr algn="ctr"/>
                      <a:r>
                        <a:rPr lang="en-US" sz="1600" dirty="0"/>
                        <a:t>LBP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0.66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0.65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0.67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0.70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0.65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0.74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0.72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0.70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0.74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0.72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0.65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0.78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0.62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0.61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0.63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0.70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0.65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0.78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164026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GLCM+ HOG</a:t>
                      </a:r>
                      <a:endParaRPr lang="en-IN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110112"/>
                  </a:ext>
                </a:extLst>
              </a:tr>
              <a:tr h="433748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0.84</a:t>
                      </a:r>
                      <a:endParaRPr lang="en-IN" sz="16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0.83</a:t>
                      </a:r>
                      <a:endParaRPr lang="en-IN" sz="16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0.86</a:t>
                      </a:r>
                      <a:endParaRPr lang="en-IN" sz="16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0.82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0.78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0.84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0.85</a:t>
                      </a:r>
                      <a:endParaRPr lang="en-IN" sz="16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0.87</a:t>
                      </a:r>
                      <a:endParaRPr lang="en-IN" sz="16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0.88</a:t>
                      </a:r>
                      <a:endParaRPr lang="en-IN" sz="16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0.76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0.70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0.76</a:t>
                      </a:r>
                      <a:endParaRPr lang="en-IN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0.84</a:t>
                      </a:r>
                      <a:endParaRPr lang="en-IN" sz="16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0.87</a:t>
                      </a:r>
                      <a:endParaRPr lang="en-IN" sz="16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0.84</a:t>
                      </a:r>
                      <a:endParaRPr lang="en-IN" sz="16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0.84</a:t>
                      </a:r>
                      <a:endParaRPr lang="en-IN" sz="16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0.78</a:t>
                      </a:r>
                      <a:endParaRPr lang="en-IN" sz="16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0.89</a:t>
                      </a:r>
                      <a:endParaRPr lang="en-IN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55321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LBP+</a:t>
                      </a:r>
                    </a:p>
                    <a:p>
                      <a:pPr algn="ctr"/>
                      <a:r>
                        <a:rPr lang="en-US" sz="1600" dirty="0"/>
                        <a:t>HOG</a:t>
                      </a:r>
                      <a:endParaRPr lang="en-IN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813634"/>
                  </a:ext>
                </a:extLst>
              </a:tr>
              <a:tr h="458697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0.78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0.78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0.81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0.78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0.74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0.81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0.76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0.83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0.78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0.82</a:t>
                      </a:r>
                      <a:endParaRPr lang="en-IN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0.70</a:t>
                      </a:r>
                      <a:endParaRPr lang="en-IN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0.85</a:t>
                      </a:r>
                      <a:endParaRPr lang="en-IN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0.74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0.78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0.70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0.84</a:t>
                      </a:r>
                      <a:endParaRPr lang="en-IN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0.78</a:t>
                      </a:r>
                      <a:endParaRPr lang="en-IN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0.86</a:t>
                      </a:r>
                      <a:endParaRPr lang="en-IN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29398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7DE69CA-ADE4-03B9-BA54-4307C79D7C53}"/>
              </a:ext>
            </a:extLst>
          </p:cNvPr>
          <p:cNvSpPr txBox="1"/>
          <p:nvPr/>
        </p:nvSpPr>
        <p:spPr>
          <a:xfrm>
            <a:off x="6619240" y="6425250"/>
            <a:ext cx="4215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Acc- Accuracy; Sens –Sensitivity; Spe - Specificity</a:t>
            </a:r>
            <a:endParaRPr lang="en-GB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B8FBC-9628-90D5-86E5-0C907B5EDD12}"/>
              </a:ext>
            </a:extLst>
          </p:cNvPr>
          <p:cNvSpPr txBox="1"/>
          <p:nvPr/>
        </p:nvSpPr>
        <p:spPr>
          <a:xfrm>
            <a:off x="0" y="3429000"/>
            <a:ext cx="1052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Table: Comparison of various models with two features combined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58C93E-7B6E-49D0-8CA7-5F1281CBBF35}"/>
              </a:ext>
            </a:extLst>
          </p:cNvPr>
          <p:cNvSpPr txBox="1"/>
          <p:nvPr/>
        </p:nvSpPr>
        <p:spPr>
          <a:xfrm>
            <a:off x="69968" y="660013"/>
            <a:ext cx="1052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Table: Comparison of various models with one feature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031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n Antonio Man Working To Erase Stigma Of Schizophrenia | TPR">
            <a:extLst>
              <a:ext uri="{FF2B5EF4-FFF2-40B4-BE49-F238E27FC236}">
                <a16:creationId xmlns:a16="http://schemas.microsoft.com/office/drawing/2014/main" id="{44A28CE8-ADCB-5731-C7D1-E8901DBCC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36" t="1" r="7771" b="1028"/>
          <a:stretch/>
        </p:blipFill>
        <p:spPr bwMode="auto">
          <a:xfrm>
            <a:off x="7620000" y="1128179"/>
            <a:ext cx="3733800" cy="263081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2</a:t>
            </a:fld>
            <a:endParaRPr lang="en-US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Introduction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32324-B456-32A7-9292-8869E49FAB2E}"/>
              </a:ext>
            </a:extLst>
          </p:cNvPr>
          <p:cNvSpPr txBox="1">
            <a:spLocks/>
          </p:cNvSpPr>
          <p:nvPr/>
        </p:nvSpPr>
        <p:spPr>
          <a:xfrm>
            <a:off x="758276" y="1496499"/>
            <a:ext cx="6170062" cy="3865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Times New Roman"/>
                <a:cs typeface="Calibri"/>
              </a:rPr>
              <a:t>Schizophrenia - Abnormal interpretation                  </a:t>
            </a:r>
          </a:p>
          <a:p>
            <a:pPr marL="0" indent="0" algn="just">
              <a:buNone/>
            </a:pPr>
            <a:r>
              <a:rPr lang="en-US" dirty="0">
                <a:latin typeface="Times New Roman"/>
                <a:cs typeface="Calibri"/>
              </a:rPr>
              <a:t>                             of reality. </a:t>
            </a:r>
          </a:p>
          <a:p>
            <a:pPr algn="just"/>
            <a:r>
              <a:rPr lang="en-US" dirty="0">
                <a:latin typeface="Times New Roman"/>
                <a:cs typeface="Calibri"/>
              </a:rPr>
              <a:t>Symptoms : hallucinations, delusions, disorganized thinking, and emotional disturbances.</a:t>
            </a:r>
          </a:p>
          <a:p>
            <a:pPr algn="just"/>
            <a:r>
              <a:rPr lang="en-US" dirty="0">
                <a:latin typeface="Times New Roman"/>
                <a:cs typeface="Calibri"/>
              </a:rPr>
              <a:t>According to WHO, 20 million people worldwide have schizophrenia.</a:t>
            </a:r>
          </a:p>
          <a:p>
            <a:pPr algn="just"/>
            <a:r>
              <a:rPr lang="en-US" dirty="0">
                <a:latin typeface="Times New Roman"/>
                <a:cs typeface="Calibri"/>
              </a:rPr>
              <a:t>Brain abnormalities: </a:t>
            </a:r>
          </a:p>
          <a:p>
            <a:pPr lvl="1" algn="just"/>
            <a:r>
              <a:rPr lang="en-US" dirty="0">
                <a:latin typeface="Times New Roman"/>
                <a:cs typeface="Calibri"/>
              </a:rPr>
              <a:t>Reduced gray matter volume</a:t>
            </a:r>
          </a:p>
          <a:p>
            <a:pPr lvl="1" algn="just"/>
            <a:r>
              <a:rPr lang="en-US" dirty="0">
                <a:latin typeface="Times New Roman"/>
                <a:cs typeface="Calibri"/>
              </a:rPr>
              <a:t>Enlarged ventricles</a:t>
            </a:r>
          </a:p>
          <a:p>
            <a:pPr lvl="1" algn="just"/>
            <a:r>
              <a:rPr lang="en-US" dirty="0">
                <a:latin typeface="Times New Roman"/>
                <a:cs typeface="Calibri"/>
              </a:rPr>
              <a:t>White matter abnormalities</a:t>
            </a:r>
          </a:p>
        </p:txBody>
      </p:sp>
      <p:pic>
        <p:nvPicPr>
          <p:cNvPr id="2" name="Picture 2" descr="Ventriculomegaly">
            <a:extLst>
              <a:ext uri="{FF2B5EF4-FFF2-40B4-BE49-F238E27FC236}">
                <a16:creationId xmlns:a16="http://schemas.microsoft.com/office/drawing/2014/main" id="{38479C51-665C-669F-5F61-E9F531F7F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r="3795" b="11667"/>
          <a:stretch/>
        </p:blipFill>
        <p:spPr bwMode="auto">
          <a:xfrm>
            <a:off x="7620000" y="3901976"/>
            <a:ext cx="4012223" cy="231138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411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20</a:t>
            </a:fld>
            <a:endParaRPr lang="en-US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AB0E8-0D78-F273-3753-F4B9EA8E9B3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ML Result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17983AC-63A9-A334-4D3D-C38546FA8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661388"/>
              </p:ext>
            </p:extLst>
          </p:nvPr>
        </p:nvGraphicFramePr>
        <p:xfrm>
          <a:off x="0" y="1077218"/>
          <a:ext cx="12191990" cy="5317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590">
                  <a:extLst>
                    <a:ext uri="{9D8B030D-6E8A-4147-A177-3AD203B41FA5}">
                      <a16:colId xmlns:a16="http://schemas.microsoft.com/office/drawing/2014/main" val="2451019749"/>
                    </a:ext>
                  </a:extLst>
                </a:gridCol>
                <a:gridCol w="617619">
                  <a:extLst>
                    <a:ext uri="{9D8B030D-6E8A-4147-A177-3AD203B41FA5}">
                      <a16:colId xmlns:a16="http://schemas.microsoft.com/office/drawing/2014/main" val="540012648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1723146114"/>
                    </a:ext>
                  </a:extLst>
                </a:gridCol>
                <a:gridCol w="602334">
                  <a:extLst>
                    <a:ext uri="{9D8B030D-6E8A-4147-A177-3AD203B41FA5}">
                      <a16:colId xmlns:a16="http://schemas.microsoft.com/office/drawing/2014/main" val="4060756663"/>
                    </a:ext>
                  </a:extLst>
                </a:gridCol>
                <a:gridCol w="657757">
                  <a:extLst>
                    <a:ext uri="{9D8B030D-6E8A-4147-A177-3AD203B41FA5}">
                      <a16:colId xmlns:a16="http://schemas.microsoft.com/office/drawing/2014/main" val="1837575262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728712339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820066601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1954387986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2833917912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2418444987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3462576703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3501069852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4247921368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1056130308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1433983914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2094006274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2345682924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2616361497"/>
                    </a:ext>
                  </a:extLst>
                </a:gridCol>
                <a:gridCol w="630046">
                  <a:extLst>
                    <a:ext uri="{9D8B030D-6E8A-4147-A177-3AD203B41FA5}">
                      <a16:colId xmlns:a16="http://schemas.microsoft.com/office/drawing/2014/main" val="3457386844"/>
                    </a:ext>
                  </a:extLst>
                </a:gridCol>
              </a:tblGrid>
              <a:tr h="8943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All Feature</a:t>
                      </a:r>
                      <a:endParaRPr lang="en-IN" sz="16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Logistic Regression</a:t>
                      </a:r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Random Forest</a:t>
                      </a:r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SVM</a:t>
                      </a:r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XGBoost</a:t>
                      </a:r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Adaboost</a:t>
                      </a:r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Histogram-based Gradient Boosting</a:t>
                      </a:r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646297"/>
                  </a:ext>
                </a:extLst>
              </a:tr>
              <a:tr h="45438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Metrics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Sens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Sens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Sens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Sens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Sens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Sens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179775"/>
                  </a:ext>
                </a:extLst>
              </a:tr>
              <a:tr h="12172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GLCM</a:t>
                      </a:r>
                    </a:p>
                    <a:p>
                      <a:pPr algn="ctr"/>
                      <a:r>
                        <a:rPr lang="en-US" sz="1600" dirty="0"/>
                        <a:t>+LBP</a:t>
                      </a:r>
                    </a:p>
                    <a:p>
                      <a:pPr algn="ctr"/>
                      <a:r>
                        <a:rPr lang="en-US" sz="1600" dirty="0"/>
                        <a:t>+HOG</a:t>
                      </a:r>
                    </a:p>
                    <a:p>
                      <a:pPr algn="ctr"/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0.65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0.64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0.65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0.76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0.62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0.81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0.80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0.82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0.78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0.76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0.70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0.76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0.77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0.69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0.86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0.87</a:t>
                      </a:r>
                      <a:endParaRPr lang="en-IN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0.85</a:t>
                      </a:r>
                      <a:endParaRPr lang="en-IN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0.89</a:t>
                      </a:r>
                      <a:endParaRPr lang="en-IN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1640264"/>
                  </a:ext>
                </a:extLst>
              </a:tr>
              <a:tr h="13757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GLCM</a:t>
                      </a:r>
                    </a:p>
                    <a:p>
                      <a:pPr algn="ctr"/>
                      <a:r>
                        <a:rPr lang="en-US" sz="1600" dirty="0"/>
                        <a:t>+LBP</a:t>
                      </a:r>
                    </a:p>
                    <a:p>
                      <a:pPr algn="ctr"/>
                      <a:r>
                        <a:rPr lang="en-US" sz="1600" dirty="0"/>
                        <a:t>+HOG</a:t>
                      </a:r>
                    </a:p>
                    <a:p>
                      <a:pPr algn="ctr"/>
                      <a:r>
                        <a:rPr lang="en-US" sz="1600" dirty="0"/>
                        <a:t>[PCA]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0.84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0.89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0.76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0.84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0.68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0.85</a:t>
                      </a:r>
                      <a:endParaRPr lang="en-IN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0.89</a:t>
                      </a:r>
                      <a:endParaRPr lang="en-IN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0.82</a:t>
                      </a:r>
                      <a:endParaRPr lang="en-IN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0.73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0.62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0.84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0.60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0.62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0.76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0.73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0.70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0.76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692637"/>
                  </a:ext>
                </a:extLst>
              </a:tr>
              <a:tr h="13757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GLCM</a:t>
                      </a:r>
                    </a:p>
                    <a:p>
                      <a:pPr algn="ctr"/>
                      <a:r>
                        <a:rPr lang="en-US" sz="1600" dirty="0"/>
                        <a:t>+LBP</a:t>
                      </a:r>
                    </a:p>
                    <a:p>
                      <a:pPr algn="ctr"/>
                      <a:r>
                        <a:rPr lang="en-US" sz="1600" dirty="0"/>
                        <a:t>+HOG</a:t>
                      </a:r>
                    </a:p>
                    <a:p>
                      <a:pPr algn="ctr"/>
                      <a:r>
                        <a:rPr lang="en-US" sz="1600" dirty="0"/>
                        <a:t>[RFE]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0.87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0.89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0.84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0.88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0.92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0.84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0.87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0.82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0.82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0.73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0.84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0.84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0.81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0.87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0.89</a:t>
                      </a:r>
                      <a:endParaRPr lang="en-IN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0.89</a:t>
                      </a:r>
                      <a:endParaRPr lang="en-IN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0.89</a:t>
                      </a:r>
                      <a:endParaRPr lang="en-IN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3664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D049C46-B9DA-B1C2-8840-BBA40905B3C8}"/>
              </a:ext>
            </a:extLst>
          </p:cNvPr>
          <p:cNvSpPr txBox="1"/>
          <p:nvPr/>
        </p:nvSpPr>
        <p:spPr>
          <a:xfrm>
            <a:off x="6629400" y="6369635"/>
            <a:ext cx="4215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Acc- Accuracy; Sens –Sensitivity; Spe - Specificity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7D06BE-16C6-6D7A-1E6A-A8F84D0AD8B0}"/>
              </a:ext>
            </a:extLst>
          </p:cNvPr>
          <p:cNvSpPr txBox="1"/>
          <p:nvPr/>
        </p:nvSpPr>
        <p:spPr>
          <a:xfrm>
            <a:off x="348216" y="707886"/>
            <a:ext cx="998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Table: Comparison of various models from PCA and RFE with all features combined [70-30 split]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2179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21</a:t>
            </a:fld>
            <a:endParaRPr lang="en-US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AB0E8-0D78-F273-3753-F4B9EA8E9B3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ML Result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E8F055D-56CC-EC3F-E28C-986C2CB7C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1664"/>
              </p:ext>
            </p:extLst>
          </p:nvPr>
        </p:nvGraphicFramePr>
        <p:xfrm>
          <a:off x="7988300" y="802853"/>
          <a:ext cx="3365500" cy="340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6462">
                  <a:extLst>
                    <a:ext uri="{9D8B030D-6E8A-4147-A177-3AD203B41FA5}">
                      <a16:colId xmlns:a16="http://schemas.microsoft.com/office/drawing/2014/main" val="200121641"/>
                    </a:ext>
                  </a:extLst>
                </a:gridCol>
                <a:gridCol w="1099038">
                  <a:extLst>
                    <a:ext uri="{9D8B030D-6E8A-4147-A177-3AD203B41FA5}">
                      <a16:colId xmlns:a16="http://schemas.microsoft.com/office/drawing/2014/main" val="3651674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Accuracy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6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Precision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17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Sensitivity (Recall):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76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Specificity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7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F1 score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84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AUC-ROC Score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0.96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Confusion matrix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[[34  4]</a:t>
                      </a:r>
                    </a:p>
                    <a:p>
                      <a:r>
                        <a:rPr lang="en-US" dirty="0"/>
                        <a:t> [ 4 34]]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9942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77332-BD46-A6DE-18E6-8EEEA2DFC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527429"/>
              </p:ext>
            </p:extLst>
          </p:nvPr>
        </p:nvGraphicFramePr>
        <p:xfrm>
          <a:off x="1033219" y="971836"/>
          <a:ext cx="647541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8451">
                  <a:extLst>
                    <a:ext uri="{9D8B030D-6E8A-4147-A177-3AD203B41FA5}">
                      <a16:colId xmlns:a16="http://schemas.microsoft.com/office/drawing/2014/main" val="200121641"/>
                    </a:ext>
                  </a:extLst>
                </a:gridCol>
                <a:gridCol w="4396961">
                  <a:extLst>
                    <a:ext uri="{9D8B030D-6E8A-4147-A177-3AD203B41FA5}">
                      <a16:colId xmlns:a16="http://schemas.microsoft.com/office/drawing/2014/main" val="3651674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Features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GLCM + LBP + HOG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6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Feature Elimination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RFE (Estimator – Logistic Regression)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17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Train-test split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70-30 </a:t>
                      </a:r>
                      <a:r>
                        <a:rPr lang="en-US" sz="1800" dirty="0"/>
                        <a:t>[250 images]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76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Classifier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Histogram-based Gradient Boosting Classifier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7022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3675A9B-C3A4-5635-50CF-376F6AF601D1}"/>
              </a:ext>
            </a:extLst>
          </p:cNvPr>
          <p:cNvSpPr txBox="1"/>
          <p:nvPr/>
        </p:nvSpPr>
        <p:spPr>
          <a:xfrm>
            <a:off x="8188384" y="4239652"/>
            <a:ext cx="53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Table: ML Performance Metrics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75480-BF81-05F9-5304-183C5D2BCD42}"/>
              </a:ext>
            </a:extLst>
          </p:cNvPr>
          <p:cNvSpPr txBox="1"/>
          <p:nvPr/>
        </p:nvSpPr>
        <p:spPr>
          <a:xfrm>
            <a:off x="2435680" y="2437867"/>
            <a:ext cx="53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Table: ML method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039045-4E96-4339-ABC0-659F94C3B25C}"/>
              </a:ext>
            </a:extLst>
          </p:cNvPr>
          <p:cNvSpPr txBox="1"/>
          <p:nvPr/>
        </p:nvSpPr>
        <p:spPr>
          <a:xfrm>
            <a:off x="-153861" y="2782669"/>
            <a:ext cx="5893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Cross Validation on Training dataset</a:t>
            </a:r>
          </a:p>
          <a:p>
            <a:pPr algn="ctr"/>
            <a:r>
              <a:rPr lang="en-US" b="1" dirty="0"/>
              <a:t>Validation Accuracy – 0.88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C03FD0-871A-5A94-57D8-BDA991F2CCC0}"/>
              </a:ext>
            </a:extLst>
          </p:cNvPr>
          <p:cNvSpPr txBox="1"/>
          <p:nvPr/>
        </p:nvSpPr>
        <p:spPr>
          <a:xfrm>
            <a:off x="5937553" y="6203539"/>
            <a:ext cx="53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Table: Device Specifications</a:t>
            </a:r>
            <a:endParaRPr lang="en-IN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42F7297-5CFC-D7AD-0C82-516795B17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183290"/>
              </p:ext>
            </p:extLst>
          </p:nvPr>
        </p:nvGraphicFramePr>
        <p:xfrm>
          <a:off x="5229132" y="4670037"/>
          <a:ext cx="589313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7442">
                  <a:extLst>
                    <a:ext uri="{9D8B030D-6E8A-4147-A177-3AD203B41FA5}">
                      <a16:colId xmlns:a16="http://schemas.microsoft.com/office/drawing/2014/main" val="200121641"/>
                    </a:ext>
                  </a:extLst>
                </a:gridCol>
                <a:gridCol w="3275695">
                  <a:extLst>
                    <a:ext uri="{9D8B030D-6E8A-4147-A177-3AD203B41FA5}">
                      <a16:colId xmlns:a16="http://schemas.microsoft.com/office/drawing/2014/main" val="3651674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Platform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Jupyter Notebook (Google Colab)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6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System RAM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 GB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17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Disk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107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7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Overall Training 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20 mins 40 secs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092299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CDD1F475-8B1B-A393-F526-ECB023C6C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" y="3391071"/>
            <a:ext cx="4921028" cy="31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855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22</a:t>
            </a:fld>
            <a:endParaRPr lang="en-US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AB0E8-0D78-F273-3753-F4B9EA8E9B3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DL Result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7D06BE-16C6-6D7A-1E6A-A8F84D0AD8B0}"/>
              </a:ext>
            </a:extLst>
          </p:cNvPr>
          <p:cNvSpPr txBox="1"/>
          <p:nvPr/>
        </p:nvSpPr>
        <p:spPr>
          <a:xfrm>
            <a:off x="2246975" y="811347"/>
            <a:ext cx="769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Table: Comparison of CNN models’ performance metrics [70-30 split]</a:t>
            </a:r>
            <a:endParaRPr lang="en-IN" sz="2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99201-F3C4-E80E-1CE1-B150BD7B8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83322"/>
              </p:ext>
            </p:extLst>
          </p:nvPr>
        </p:nvGraphicFramePr>
        <p:xfrm>
          <a:off x="219808" y="1622050"/>
          <a:ext cx="11840814" cy="443078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00504">
                  <a:extLst>
                    <a:ext uri="{9D8B030D-6E8A-4147-A177-3AD203B41FA5}">
                      <a16:colId xmlns:a16="http://schemas.microsoft.com/office/drawing/2014/main" val="256831300"/>
                    </a:ext>
                  </a:extLst>
                </a:gridCol>
                <a:gridCol w="1524708">
                  <a:extLst>
                    <a:ext uri="{9D8B030D-6E8A-4147-A177-3AD203B41FA5}">
                      <a16:colId xmlns:a16="http://schemas.microsoft.com/office/drawing/2014/main" val="3039148782"/>
                    </a:ext>
                  </a:extLst>
                </a:gridCol>
                <a:gridCol w="1574326">
                  <a:extLst>
                    <a:ext uri="{9D8B030D-6E8A-4147-A177-3AD203B41FA5}">
                      <a16:colId xmlns:a16="http://schemas.microsoft.com/office/drawing/2014/main" val="2373731447"/>
                    </a:ext>
                  </a:extLst>
                </a:gridCol>
                <a:gridCol w="1591408">
                  <a:extLst>
                    <a:ext uri="{9D8B030D-6E8A-4147-A177-3AD203B41FA5}">
                      <a16:colId xmlns:a16="http://schemas.microsoft.com/office/drawing/2014/main" val="3538633252"/>
                    </a:ext>
                  </a:extLst>
                </a:gridCol>
                <a:gridCol w="1441938">
                  <a:extLst>
                    <a:ext uri="{9D8B030D-6E8A-4147-A177-3AD203B41FA5}">
                      <a16:colId xmlns:a16="http://schemas.microsoft.com/office/drawing/2014/main" val="2911217953"/>
                    </a:ext>
                  </a:extLst>
                </a:gridCol>
                <a:gridCol w="1477108">
                  <a:extLst>
                    <a:ext uri="{9D8B030D-6E8A-4147-A177-3AD203B41FA5}">
                      <a16:colId xmlns:a16="http://schemas.microsoft.com/office/drawing/2014/main" val="1797406661"/>
                    </a:ext>
                  </a:extLst>
                </a:gridCol>
                <a:gridCol w="2230822">
                  <a:extLst>
                    <a:ext uri="{9D8B030D-6E8A-4147-A177-3AD203B41FA5}">
                      <a16:colId xmlns:a16="http://schemas.microsoft.com/office/drawing/2014/main" val="3160511319"/>
                    </a:ext>
                  </a:extLst>
                </a:gridCol>
              </a:tblGrid>
              <a:tr h="553848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Model</a:t>
                      </a:r>
                      <a:endParaRPr lang="en-IN" sz="24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Performance metrics</a:t>
                      </a:r>
                      <a:endParaRPr lang="en-IN" sz="24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126842"/>
                  </a:ext>
                </a:extLst>
              </a:tr>
              <a:tr h="55384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Accuracy</a:t>
                      </a:r>
                      <a:endParaRPr lang="en-IN" sz="240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Sensitivity</a:t>
                      </a:r>
                      <a:endParaRPr lang="en-IN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Specificity</a:t>
                      </a:r>
                      <a:endParaRPr lang="en-IN" sz="240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Precision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F1 score</a:t>
                      </a:r>
                      <a:endParaRPr lang="en-IN" sz="240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AUC-ROC Score</a:t>
                      </a:r>
                      <a:endParaRPr lang="en-IN" sz="240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3330344"/>
                  </a:ext>
                </a:extLst>
              </a:tr>
              <a:tr h="5538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VGG16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86.6%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86.8%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86.4%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87%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0.868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0.92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1732213"/>
                  </a:ext>
                </a:extLst>
              </a:tr>
              <a:tr h="5538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VGG19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90.6%</a:t>
                      </a:r>
                      <a:endParaRPr lang="en-IN" sz="24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88.5%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92.5%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91%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0.898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0.954</a:t>
                      </a:r>
                      <a:endParaRPr lang="en-IN" sz="24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3435143"/>
                  </a:ext>
                </a:extLst>
              </a:tr>
              <a:tr h="5538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ResNet152V2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86.6%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81.5%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91.8%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91%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0.861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0.911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5347040"/>
                  </a:ext>
                </a:extLst>
              </a:tr>
              <a:tr h="5538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InceptionV3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89.3%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89%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92%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91%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0.904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0.95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9427079"/>
                  </a:ext>
                </a:extLst>
              </a:tr>
              <a:tr h="5538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MobileNet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87.9%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83.7%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92%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91%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0.873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0.96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7806671"/>
                  </a:ext>
                </a:extLst>
              </a:tr>
              <a:tr h="5538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DenseNet121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85.3%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89%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81%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82%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0.857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0.932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2506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188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23</a:t>
            </a:fld>
            <a:endParaRPr lang="en-US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AB0E8-0D78-F273-3753-F4B9EA8E9B3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DL Result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94110A3-C952-12D5-61DD-BDB24BB12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970144"/>
              </p:ext>
            </p:extLst>
          </p:nvPr>
        </p:nvGraphicFramePr>
        <p:xfrm>
          <a:off x="7196992" y="1037838"/>
          <a:ext cx="3365500" cy="3139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6462">
                  <a:extLst>
                    <a:ext uri="{9D8B030D-6E8A-4147-A177-3AD203B41FA5}">
                      <a16:colId xmlns:a16="http://schemas.microsoft.com/office/drawing/2014/main" val="200121641"/>
                    </a:ext>
                  </a:extLst>
                </a:gridCol>
                <a:gridCol w="1099038">
                  <a:extLst>
                    <a:ext uri="{9D8B030D-6E8A-4147-A177-3AD203B41FA5}">
                      <a16:colId xmlns:a16="http://schemas.microsoft.com/office/drawing/2014/main" val="3651674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Test Accuracy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90.6%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17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Precision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91.1%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597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Sensitivity (Recall):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88.5%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76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Specificity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92.5%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7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F1 score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84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ROC AUC Score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832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Confusion matrix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[[37  3]</a:t>
                      </a:r>
                    </a:p>
                    <a:p>
                      <a:r>
                        <a:rPr lang="en-US" dirty="0"/>
                        <a:t> [4  31]]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9942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2CDA053-1628-7891-64CB-364F6BE09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791771"/>
              </p:ext>
            </p:extLst>
          </p:nvPr>
        </p:nvGraphicFramePr>
        <p:xfrm>
          <a:off x="838200" y="1037838"/>
          <a:ext cx="4603994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954">
                  <a:extLst>
                    <a:ext uri="{9D8B030D-6E8A-4147-A177-3AD203B41FA5}">
                      <a16:colId xmlns:a16="http://schemas.microsoft.com/office/drawing/2014/main" val="200121641"/>
                    </a:ext>
                  </a:extLst>
                </a:gridCol>
                <a:gridCol w="2242040">
                  <a:extLst>
                    <a:ext uri="{9D8B030D-6E8A-4147-A177-3AD203B41FA5}">
                      <a16:colId xmlns:a16="http://schemas.microsoft.com/office/drawing/2014/main" val="3651674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CNN Model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VGG19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1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Epochs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50 [3s/4s per epoch]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6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Loss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Binary Cross entropy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17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Learning rate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0.001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76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Classifier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SoftMax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7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Train-test split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70-30  [250 images]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09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Augmented images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1,17,200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552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929EA3-18B5-CAA0-29B4-0D9491E6C862}"/>
              </a:ext>
            </a:extLst>
          </p:cNvPr>
          <p:cNvSpPr txBox="1"/>
          <p:nvPr/>
        </p:nvSpPr>
        <p:spPr>
          <a:xfrm>
            <a:off x="7309153" y="4193196"/>
            <a:ext cx="53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Table: DL Performance Metrics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58BBCD-E45F-8529-6419-4FBF164168B3}"/>
              </a:ext>
            </a:extLst>
          </p:cNvPr>
          <p:cNvSpPr txBox="1"/>
          <p:nvPr/>
        </p:nvSpPr>
        <p:spPr>
          <a:xfrm>
            <a:off x="1682076" y="6169580"/>
            <a:ext cx="53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Table: Device Specifications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A7541-61E2-9EC3-3E9F-DF5011402554}"/>
              </a:ext>
            </a:extLst>
          </p:cNvPr>
          <p:cNvSpPr txBox="1"/>
          <p:nvPr/>
        </p:nvSpPr>
        <p:spPr>
          <a:xfrm>
            <a:off x="2095139" y="3747675"/>
            <a:ext cx="53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Table: DL method</a:t>
            </a:r>
            <a:endParaRPr lang="en-IN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D255F65-D3BB-794F-37B3-534A6A316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918094"/>
              </p:ext>
            </p:extLst>
          </p:nvPr>
        </p:nvGraphicFramePr>
        <p:xfrm>
          <a:off x="767862" y="4306242"/>
          <a:ext cx="568569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7031">
                  <a:extLst>
                    <a:ext uri="{9D8B030D-6E8A-4147-A177-3AD203B41FA5}">
                      <a16:colId xmlns:a16="http://schemas.microsoft.com/office/drawing/2014/main" val="200121641"/>
                    </a:ext>
                  </a:extLst>
                </a:gridCol>
                <a:gridCol w="3358661">
                  <a:extLst>
                    <a:ext uri="{9D8B030D-6E8A-4147-A177-3AD203B41FA5}">
                      <a16:colId xmlns:a16="http://schemas.microsoft.com/office/drawing/2014/main" val="3651674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Platform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Jupyter Notebook (Google Colab)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6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System RAM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 GB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17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GPU RAM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 GB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76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Disk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78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7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Overall Training 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3 mins 30 secs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092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251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3D648E-DE3C-0FF5-DDDC-043690DF9305}"/>
              </a:ext>
            </a:extLst>
          </p:cNvPr>
          <p:cNvSpPr/>
          <p:nvPr/>
        </p:nvSpPr>
        <p:spPr>
          <a:xfrm>
            <a:off x="171093" y="3256454"/>
            <a:ext cx="954785" cy="5232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MRI Dataset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9CD35-7F1A-7FC4-1662-B8FB289B46A5}"/>
              </a:ext>
            </a:extLst>
          </p:cNvPr>
          <p:cNvSpPr/>
          <p:nvPr/>
        </p:nvSpPr>
        <p:spPr>
          <a:xfrm>
            <a:off x="10894503" y="3229404"/>
            <a:ext cx="1114553" cy="5689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C855CA-B394-08D9-9D45-0FDF9A7CCBB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10863593" y="3798338"/>
            <a:ext cx="588187" cy="264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34A7AA-3721-EC49-BF39-54CC4CCC283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11357699" y="3798338"/>
            <a:ext cx="94081" cy="896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3B507A2-C0F6-09C4-96D6-E8A00E889CE5}"/>
              </a:ext>
            </a:extLst>
          </p:cNvPr>
          <p:cNvSpPr/>
          <p:nvPr/>
        </p:nvSpPr>
        <p:spPr>
          <a:xfrm>
            <a:off x="10416270" y="4062366"/>
            <a:ext cx="894646" cy="480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Healthy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47B062-C757-2767-B82C-F9F2BC8BE76D}"/>
              </a:ext>
            </a:extLst>
          </p:cNvPr>
          <p:cNvSpPr/>
          <p:nvPr/>
        </p:nvSpPr>
        <p:spPr>
          <a:xfrm>
            <a:off x="10607881" y="4694849"/>
            <a:ext cx="1499636" cy="4805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Schizophrenia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CDFBB6-589F-6284-7304-0F1DE5076107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VGG-19 architecture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5B9A2A-00EA-7D8A-335D-CDA792348929}"/>
              </a:ext>
            </a:extLst>
          </p:cNvPr>
          <p:cNvSpPr/>
          <p:nvPr/>
        </p:nvSpPr>
        <p:spPr>
          <a:xfrm>
            <a:off x="2316512" y="1189649"/>
            <a:ext cx="8054718" cy="46484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8BA18E-E266-A57F-3154-498AFC5330C6}"/>
              </a:ext>
            </a:extLst>
          </p:cNvPr>
          <p:cNvCxnSpPr>
            <a:cxnSpLocks/>
            <a:stCxn id="5" idx="3"/>
            <a:endCxn id="5" idx="3"/>
          </p:cNvCxnSpPr>
          <p:nvPr/>
        </p:nvCxnSpPr>
        <p:spPr>
          <a:xfrm>
            <a:off x="1125878" y="3518058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CB3CB0-0E2F-C960-0511-3B3C38D8A274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10371230" y="3513871"/>
            <a:ext cx="5232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B9C6467-19C9-DCC0-7F31-E75A8B0E2701}"/>
              </a:ext>
            </a:extLst>
          </p:cNvPr>
          <p:cNvSpPr/>
          <p:nvPr/>
        </p:nvSpPr>
        <p:spPr>
          <a:xfrm>
            <a:off x="1373161" y="3051349"/>
            <a:ext cx="723107" cy="9250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Axial plane </a:t>
            </a:r>
          </a:p>
          <a:p>
            <a:pPr algn="ctr"/>
            <a:r>
              <a:rPr lang="en-US" dirty="0"/>
              <a:t>Slice</a:t>
            </a:r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76A5E8-BCB2-A403-AD2D-63E69C74EFBD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 flipV="1">
            <a:off x="1125878" y="3513871"/>
            <a:ext cx="247283" cy="41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D16D7D2D-DB65-D3C1-DA5C-82FE9603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24</a:t>
            </a:fld>
            <a:endParaRPr lang="en-US" sz="18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7CBD72-380F-D0B8-1CF7-3B4618BFA75C}"/>
              </a:ext>
            </a:extLst>
          </p:cNvPr>
          <p:cNvCxnSpPr>
            <a:cxnSpLocks/>
            <a:stCxn id="21" idx="3"/>
            <a:endCxn id="12" idx="1"/>
          </p:cNvCxnSpPr>
          <p:nvPr/>
        </p:nvCxnSpPr>
        <p:spPr>
          <a:xfrm>
            <a:off x="2096268" y="3513871"/>
            <a:ext cx="220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BD0B9AB-E725-20DD-45B7-0A6820795B39}"/>
              </a:ext>
            </a:extLst>
          </p:cNvPr>
          <p:cNvSpPr txBox="1"/>
          <p:nvPr/>
        </p:nvSpPr>
        <p:spPr>
          <a:xfrm>
            <a:off x="2394624" y="1145687"/>
            <a:ext cx="2995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Pre-Trained VGG19 model</a:t>
            </a:r>
            <a:endParaRPr lang="en-GB" sz="14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3CDC6CA-052F-EBF7-67E1-9954D7E1C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305" y="1410347"/>
            <a:ext cx="7870940" cy="430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91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25</a:t>
            </a:fld>
            <a:endParaRPr lang="en-US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AB0E8-0D78-F273-3753-F4B9EA8E9B3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VGG-19 architecture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F56E9D0-8368-F1CB-454A-B916C96A5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145684"/>
              </p:ext>
            </p:extLst>
          </p:nvPr>
        </p:nvGraphicFramePr>
        <p:xfrm>
          <a:off x="2979216" y="3949607"/>
          <a:ext cx="6369849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33041">
                  <a:extLst>
                    <a:ext uri="{9D8B030D-6E8A-4147-A177-3AD203B41FA5}">
                      <a16:colId xmlns:a16="http://schemas.microsoft.com/office/drawing/2014/main" val="238214500"/>
                    </a:ext>
                  </a:extLst>
                </a:gridCol>
                <a:gridCol w="1770927">
                  <a:extLst>
                    <a:ext uri="{9D8B030D-6E8A-4147-A177-3AD203B41FA5}">
                      <a16:colId xmlns:a16="http://schemas.microsoft.com/office/drawing/2014/main" val="702527096"/>
                    </a:ext>
                  </a:extLst>
                </a:gridCol>
                <a:gridCol w="1365881">
                  <a:extLst>
                    <a:ext uri="{9D8B030D-6E8A-4147-A177-3AD203B41FA5}">
                      <a16:colId xmlns:a16="http://schemas.microsoft.com/office/drawing/2014/main" val="4057685022"/>
                    </a:ext>
                  </a:extLst>
                </a:gridCol>
              </a:tblGrid>
              <a:tr h="30888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Layers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Output Shape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Parameter</a:t>
                      </a:r>
                      <a:endParaRPr lang="en-IN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03106"/>
                  </a:ext>
                </a:extLst>
              </a:tr>
              <a:tr h="2849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VGG19 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(7,7,512)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20024384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571392"/>
                  </a:ext>
                </a:extLst>
              </a:tr>
              <a:tr h="2849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Flatten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(25088)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585106"/>
                  </a:ext>
                </a:extLst>
              </a:tr>
              <a:tr h="2849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dense_1 (Dropout=0.5)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(1024)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25691136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189176"/>
                  </a:ext>
                </a:extLst>
              </a:tr>
              <a:tr h="2849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dense_2 (Dropout=0.5)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(2048)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2099200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001459"/>
                  </a:ext>
                </a:extLst>
              </a:tr>
              <a:tr h="2849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dense_3 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(4096)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8392704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850795"/>
                  </a:ext>
                </a:extLst>
              </a:tr>
              <a:tr h="3446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dense_4 (SoftMax)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(2)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8194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65932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13E9ED8-2211-B426-776A-EBBA1FA340AF}"/>
              </a:ext>
            </a:extLst>
          </p:cNvPr>
          <p:cNvSpPr txBox="1"/>
          <p:nvPr/>
        </p:nvSpPr>
        <p:spPr>
          <a:xfrm>
            <a:off x="3893136" y="1113149"/>
            <a:ext cx="19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9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DFF2CF-0121-1F6B-3141-6894C9C96CF0}"/>
              </a:ext>
            </a:extLst>
          </p:cNvPr>
          <p:cNvSpPr txBox="1"/>
          <p:nvPr/>
        </p:nvSpPr>
        <p:spPr>
          <a:xfrm>
            <a:off x="4424967" y="6520147"/>
            <a:ext cx="53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Table: Model Layers and parameter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1D6968-0CAE-386C-F4EF-E438581CF2B0}"/>
              </a:ext>
            </a:extLst>
          </p:cNvPr>
          <p:cNvSpPr/>
          <p:nvPr/>
        </p:nvSpPr>
        <p:spPr>
          <a:xfrm>
            <a:off x="278425" y="773882"/>
            <a:ext cx="11771432" cy="274008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21BFE4-6A3C-3E44-2239-3175EACACE12}"/>
              </a:ext>
            </a:extLst>
          </p:cNvPr>
          <p:cNvSpPr/>
          <p:nvPr/>
        </p:nvSpPr>
        <p:spPr>
          <a:xfrm>
            <a:off x="465991" y="998780"/>
            <a:ext cx="11447585" cy="1130605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1725B8-ED82-3EA4-312C-823B12B89FBE}"/>
              </a:ext>
            </a:extLst>
          </p:cNvPr>
          <p:cNvSpPr/>
          <p:nvPr/>
        </p:nvSpPr>
        <p:spPr>
          <a:xfrm>
            <a:off x="465991" y="772540"/>
            <a:ext cx="1936755" cy="2285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Original VGG-19 Model</a:t>
            </a:r>
            <a:endParaRPr lang="en-IN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5E5BA4-9BE2-1C9E-E9BB-62653F4EE232}"/>
              </a:ext>
            </a:extLst>
          </p:cNvPr>
          <p:cNvSpPr/>
          <p:nvPr/>
        </p:nvSpPr>
        <p:spPr>
          <a:xfrm>
            <a:off x="631966" y="1291298"/>
            <a:ext cx="606669" cy="5802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Input Layer</a:t>
            </a:r>
            <a:endParaRPr lang="en-IN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BC46D0-7F2F-2963-82C1-13DC175FFDDE}"/>
              </a:ext>
            </a:extLst>
          </p:cNvPr>
          <p:cNvSpPr/>
          <p:nvPr/>
        </p:nvSpPr>
        <p:spPr>
          <a:xfrm>
            <a:off x="1549834" y="1291298"/>
            <a:ext cx="1209870" cy="5802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Convolutional</a:t>
            </a:r>
          </a:p>
          <a:p>
            <a:pPr algn="ctr"/>
            <a:r>
              <a:rPr lang="en-US" sz="1400" dirty="0"/>
              <a:t>Block 1</a:t>
            </a:r>
            <a:endParaRPr lang="en-IN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D46C42-1D9C-32CE-05A6-721335D3A2AC}"/>
              </a:ext>
            </a:extLst>
          </p:cNvPr>
          <p:cNvSpPr/>
          <p:nvPr/>
        </p:nvSpPr>
        <p:spPr>
          <a:xfrm>
            <a:off x="2938481" y="1290714"/>
            <a:ext cx="1209870" cy="5802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Convolutional</a:t>
            </a:r>
          </a:p>
          <a:p>
            <a:pPr algn="ctr"/>
            <a:r>
              <a:rPr lang="en-US" sz="1400" dirty="0"/>
              <a:t>Block 2</a:t>
            </a:r>
            <a:endParaRPr lang="en-IN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EDBFBA-FF7F-7A9D-4C26-0B0E56C7BB1C}"/>
              </a:ext>
            </a:extLst>
          </p:cNvPr>
          <p:cNvSpPr/>
          <p:nvPr/>
        </p:nvSpPr>
        <p:spPr>
          <a:xfrm>
            <a:off x="4393217" y="1295944"/>
            <a:ext cx="1209870" cy="5802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Convolutional</a:t>
            </a:r>
          </a:p>
          <a:p>
            <a:pPr algn="ctr"/>
            <a:r>
              <a:rPr lang="en-US" sz="1400" dirty="0"/>
              <a:t>Block 3</a:t>
            </a:r>
            <a:endParaRPr lang="en-IN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FCF29-D3A4-ACE5-0C2E-99BCB27639DA}"/>
              </a:ext>
            </a:extLst>
          </p:cNvPr>
          <p:cNvSpPr/>
          <p:nvPr/>
        </p:nvSpPr>
        <p:spPr>
          <a:xfrm>
            <a:off x="5847953" y="1290714"/>
            <a:ext cx="1209870" cy="5802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Convolutional</a:t>
            </a:r>
          </a:p>
          <a:p>
            <a:pPr algn="ctr"/>
            <a:r>
              <a:rPr lang="en-US" sz="1400" dirty="0"/>
              <a:t>Block 4</a:t>
            </a:r>
            <a:endParaRPr lang="en-IN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3F0A3E-350F-AB0E-88BA-CE2FD5BB1B30}"/>
              </a:ext>
            </a:extLst>
          </p:cNvPr>
          <p:cNvSpPr/>
          <p:nvPr/>
        </p:nvSpPr>
        <p:spPr>
          <a:xfrm>
            <a:off x="7326843" y="1290714"/>
            <a:ext cx="1209870" cy="5802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Convolutional</a:t>
            </a:r>
          </a:p>
          <a:p>
            <a:pPr algn="ctr"/>
            <a:r>
              <a:rPr lang="en-US" sz="1400" dirty="0"/>
              <a:t>Block 5</a:t>
            </a:r>
            <a:endParaRPr lang="en-IN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CA0133-7AB2-E57B-1091-D0958AB23B18}"/>
              </a:ext>
            </a:extLst>
          </p:cNvPr>
          <p:cNvSpPr/>
          <p:nvPr/>
        </p:nvSpPr>
        <p:spPr>
          <a:xfrm>
            <a:off x="8805733" y="1411684"/>
            <a:ext cx="793238" cy="317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Dense 1</a:t>
            </a:r>
            <a:endParaRPr lang="en-IN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DAD84-AD5D-5D51-764C-D097DC9923D0}"/>
              </a:ext>
            </a:extLst>
          </p:cNvPr>
          <p:cNvSpPr/>
          <p:nvPr/>
        </p:nvSpPr>
        <p:spPr>
          <a:xfrm>
            <a:off x="9865346" y="1411684"/>
            <a:ext cx="793238" cy="317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Dense 2</a:t>
            </a:r>
            <a:endParaRPr lang="en-IN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EC2407-4563-D6A8-E4E9-4A22C4068572}"/>
              </a:ext>
            </a:extLst>
          </p:cNvPr>
          <p:cNvSpPr/>
          <p:nvPr/>
        </p:nvSpPr>
        <p:spPr>
          <a:xfrm>
            <a:off x="10927604" y="1216037"/>
            <a:ext cx="898050" cy="6960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 layer</a:t>
            </a:r>
          </a:p>
          <a:p>
            <a:pPr algn="ctr"/>
            <a:r>
              <a:rPr lang="en-US" sz="1400" dirty="0"/>
              <a:t>(Softmax)</a:t>
            </a:r>
            <a:endParaRPr lang="en-IN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ED8C0D-794B-ACA9-934B-E3C2B8D3DB68}"/>
              </a:ext>
            </a:extLst>
          </p:cNvPr>
          <p:cNvSpPr/>
          <p:nvPr/>
        </p:nvSpPr>
        <p:spPr>
          <a:xfrm>
            <a:off x="7098014" y="2633136"/>
            <a:ext cx="793238" cy="317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Dense 2</a:t>
            </a:r>
            <a:endParaRPr lang="en-IN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39FC48-6C96-6909-F2BB-D9DCE04DA9F0}"/>
              </a:ext>
            </a:extLst>
          </p:cNvPr>
          <p:cNvSpPr/>
          <p:nvPr/>
        </p:nvSpPr>
        <p:spPr>
          <a:xfrm>
            <a:off x="8335943" y="2626232"/>
            <a:ext cx="793238" cy="317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Dense 3</a:t>
            </a:r>
            <a:endParaRPr lang="en-IN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2979CE-02E4-32A9-2E53-D907822CED26}"/>
              </a:ext>
            </a:extLst>
          </p:cNvPr>
          <p:cNvSpPr/>
          <p:nvPr/>
        </p:nvSpPr>
        <p:spPr>
          <a:xfrm>
            <a:off x="9598971" y="2421460"/>
            <a:ext cx="916019" cy="6960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 layer</a:t>
            </a:r>
          </a:p>
          <a:p>
            <a:pPr algn="ctr"/>
            <a:r>
              <a:rPr lang="en-US" sz="1400" dirty="0"/>
              <a:t>(Softmax)</a:t>
            </a:r>
            <a:endParaRPr lang="en-IN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DBA742-6802-3FD0-0962-9B9D6BC926C8}"/>
              </a:ext>
            </a:extLst>
          </p:cNvPr>
          <p:cNvSpPr/>
          <p:nvPr/>
        </p:nvSpPr>
        <p:spPr>
          <a:xfrm>
            <a:off x="5931442" y="2627420"/>
            <a:ext cx="793238" cy="317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Dense 1</a:t>
            </a:r>
            <a:endParaRPr lang="en-IN" sz="1400" dirty="0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7E1300AB-92A2-BE3D-EDBF-89574D48D6E8}"/>
              </a:ext>
            </a:extLst>
          </p:cNvPr>
          <p:cNvSpPr/>
          <p:nvPr/>
        </p:nvSpPr>
        <p:spPr>
          <a:xfrm rot="5400000">
            <a:off x="6302134" y="-52107"/>
            <a:ext cx="277409" cy="4191747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A8184433-0BE6-4E89-2099-6312071590A4}"/>
              </a:ext>
            </a:extLst>
          </p:cNvPr>
          <p:cNvSpPr/>
          <p:nvPr/>
        </p:nvSpPr>
        <p:spPr>
          <a:xfrm rot="5400000">
            <a:off x="4927817" y="-1115035"/>
            <a:ext cx="304800" cy="7060767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1955E6-D6BA-337C-93AC-C4F2EE56536C}"/>
              </a:ext>
            </a:extLst>
          </p:cNvPr>
          <p:cNvSpPr txBox="1"/>
          <p:nvPr/>
        </p:nvSpPr>
        <p:spPr>
          <a:xfrm>
            <a:off x="4707122" y="2142823"/>
            <a:ext cx="3172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Weights un-frozen layers for fine tuning</a:t>
            </a:r>
            <a:endParaRPr lang="en-IN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EA4347-856A-28B6-32CA-05FFCE196CEF}"/>
              </a:ext>
            </a:extLst>
          </p:cNvPr>
          <p:cNvSpPr/>
          <p:nvPr/>
        </p:nvSpPr>
        <p:spPr>
          <a:xfrm>
            <a:off x="4344966" y="2626232"/>
            <a:ext cx="1093836" cy="317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Base Model</a:t>
            </a:r>
            <a:endParaRPr lang="en-IN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6D32B9-19E6-2CDE-B706-C56CEA35EF2E}"/>
              </a:ext>
            </a:extLst>
          </p:cNvPr>
          <p:cNvSpPr/>
          <p:nvPr/>
        </p:nvSpPr>
        <p:spPr>
          <a:xfrm>
            <a:off x="3034301" y="2633136"/>
            <a:ext cx="793238" cy="317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Input</a:t>
            </a:r>
            <a:endParaRPr lang="en-IN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58EE1B-DFAB-680F-847B-FCA8A036EC4E}"/>
              </a:ext>
            </a:extLst>
          </p:cNvPr>
          <p:cNvSpPr/>
          <p:nvPr/>
        </p:nvSpPr>
        <p:spPr>
          <a:xfrm>
            <a:off x="278425" y="3179140"/>
            <a:ext cx="2262552" cy="3139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Fine Tuning Model</a:t>
            </a:r>
            <a:endParaRPr lang="en-IN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CA3FBC3-23B9-6174-8F74-E3E3F3E6714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1238635" y="1581444"/>
            <a:ext cx="3111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A543-AFA0-BB00-DEF5-1B858189E28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759704" y="1580860"/>
            <a:ext cx="178777" cy="5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64E1510-CCEF-ABD7-F6A1-14431CF6646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148351" y="1580860"/>
            <a:ext cx="2448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1C51B67-8984-ECB7-C73F-9FA997D46BFA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603087" y="1580860"/>
            <a:ext cx="244866" cy="52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4B10BF5-A627-7E24-DBA8-E453DCACE972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7057823" y="1580860"/>
            <a:ext cx="2690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E3DB7D1-4C32-3EB0-BBD4-3B516516CED6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8536713" y="1570261"/>
            <a:ext cx="269020" cy="10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E8B5742-426D-EC35-629B-06A8E72ED63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98971" y="1570261"/>
            <a:ext cx="2663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286BAEA-17AA-7E5B-F948-5E1D32AA7697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10658584" y="1564082"/>
            <a:ext cx="269020" cy="61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1CBA736-EA6D-6DDB-8084-1BA042A091EF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9129181" y="2769505"/>
            <a:ext cx="469790" cy="15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8A3CFA-6DC9-257D-C13E-31E3B4BB5CA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7891252" y="2784809"/>
            <a:ext cx="444691" cy="69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DE6BF80-2DAD-A7BA-F149-F3F2CB8795E9}"/>
              </a:ext>
            </a:extLst>
          </p:cNvPr>
          <p:cNvCxnSpPr>
            <a:cxnSpLocks/>
            <a:stCxn id="24" idx="3"/>
            <a:endCxn id="21" idx="1"/>
          </p:cNvCxnSpPr>
          <p:nvPr/>
        </p:nvCxnSpPr>
        <p:spPr>
          <a:xfrm>
            <a:off x="6724680" y="2785997"/>
            <a:ext cx="373334" cy="57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300C3C7-C9C8-4C11-E3AB-BDE7D746C96D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 flipV="1">
            <a:off x="3827539" y="2784809"/>
            <a:ext cx="517427" cy="69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7E4874-F73B-61CC-395A-5B1309057B44}"/>
              </a:ext>
            </a:extLst>
          </p:cNvPr>
          <p:cNvSpPr txBox="1"/>
          <p:nvPr/>
        </p:nvSpPr>
        <p:spPr>
          <a:xfrm>
            <a:off x="5258731" y="3493099"/>
            <a:ext cx="53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DL Architecture</a:t>
            </a:r>
            <a:endParaRPr lang="en-IN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74F8F5-016F-5E85-6C94-3FD34089EECA}"/>
              </a:ext>
            </a:extLst>
          </p:cNvPr>
          <p:cNvCxnSpPr>
            <a:cxnSpLocks/>
            <a:stCxn id="28" idx="3"/>
            <a:endCxn id="24" idx="1"/>
          </p:cNvCxnSpPr>
          <p:nvPr/>
        </p:nvCxnSpPr>
        <p:spPr>
          <a:xfrm>
            <a:off x="5438802" y="2784809"/>
            <a:ext cx="492640" cy="1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F1766DE-FB67-BEA4-9B4A-C996180E4034}"/>
              </a:ext>
            </a:extLst>
          </p:cNvPr>
          <p:cNvCxnSpPr>
            <a:cxnSpLocks/>
          </p:cNvCxnSpPr>
          <p:nvPr/>
        </p:nvCxnSpPr>
        <p:spPr>
          <a:xfrm flipH="1">
            <a:off x="2589610" y="2866292"/>
            <a:ext cx="348871" cy="369332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01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26</a:t>
            </a:fld>
            <a:endParaRPr lang="en-US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AB0E8-0D78-F273-3753-F4B9EA8E9B3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DL Result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9519B-E6A7-200E-65C1-39F365D3F5D5}"/>
              </a:ext>
            </a:extLst>
          </p:cNvPr>
          <p:cNvSpPr txBox="1"/>
          <p:nvPr/>
        </p:nvSpPr>
        <p:spPr>
          <a:xfrm>
            <a:off x="1919654" y="769252"/>
            <a:ext cx="771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vs Validation Accuracy graph                           AUC-ROC Score: </a:t>
            </a:r>
            <a:r>
              <a:rPr lang="en-US" dirty="0"/>
              <a:t>0.95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3C5746-A19F-8D70-F90E-9FF9D3A9D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47" y="1148623"/>
            <a:ext cx="3927231" cy="557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C07432D-4A98-22F5-D2A0-C0487CEB2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896" y="1138584"/>
            <a:ext cx="4095750" cy="56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690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27</a:t>
            </a:fld>
            <a:endParaRPr lang="en-US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AB0E8-0D78-F273-3753-F4B9EA8E9B3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ML+DL Result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17983AC-63A9-A334-4D3D-C38546FA8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946108"/>
              </p:ext>
            </p:extLst>
          </p:nvPr>
        </p:nvGraphicFramePr>
        <p:xfrm>
          <a:off x="382696" y="1781208"/>
          <a:ext cx="11540218" cy="4008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2451019749"/>
                    </a:ext>
                  </a:extLst>
                </a:gridCol>
                <a:gridCol w="1415517">
                  <a:extLst>
                    <a:ext uri="{9D8B030D-6E8A-4147-A177-3AD203B41FA5}">
                      <a16:colId xmlns:a16="http://schemas.microsoft.com/office/drawing/2014/main" val="540012648"/>
                    </a:ext>
                  </a:extLst>
                </a:gridCol>
                <a:gridCol w="1731090">
                  <a:extLst>
                    <a:ext uri="{9D8B030D-6E8A-4147-A177-3AD203B41FA5}">
                      <a16:colId xmlns:a16="http://schemas.microsoft.com/office/drawing/2014/main" val="1837575262"/>
                    </a:ext>
                  </a:extLst>
                </a:gridCol>
                <a:gridCol w="1471852">
                  <a:extLst>
                    <a:ext uri="{9D8B030D-6E8A-4147-A177-3AD203B41FA5}">
                      <a16:colId xmlns:a16="http://schemas.microsoft.com/office/drawing/2014/main" val="1954387986"/>
                    </a:ext>
                  </a:extLst>
                </a:gridCol>
                <a:gridCol w="1789093">
                  <a:extLst>
                    <a:ext uri="{9D8B030D-6E8A-4147-A177-3AD203B41FA5}">
                      <a16:colId xmlns:a16="http://schemas.microsoft.com/office/drawing/2014/main" val="3462576703"/>
                    </a:ext>
                  </a:extLst>
                </a:gridCol>
                <a:gridCol w="1789093">
                  <a:extLst>
                    <a:ext uri="{9D8B030D-6E8A-4147-A177-3AD203B41FA5}">
                      <a16:colId xmlns:a16="http://schemas.microsoft.com/office/drawing/2014/main" val="1056130308"/>
                    </a:ext>
                  </a:extLst>
                </a:gridCol>
                <a:gridCol w="1789093">
                  <a:extLst>
                    <a:ext uri="{9D8B030D-6E8A-4147-A177-3AD203B41FA5}">
                      <a16:colId xmlns:a16="http://schemas.microsoft.com/office/drawing/2014/main" val="2345682924"/>
                    </a:ext>
                  </a:extLst>
                </a:gridCol>
              </a:tblGrid>
              <a:tr h="7905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ML + DL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Feature</a:t>
                      </a:r>
                      <a:endParaRPr lang="en-IN" sz="20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ML (GLCM+LBP+HOG) + DL (VGG-19)  -&gt;  </a:t>
                      </a:r>
                      <a:r>
                        <a:rPr lang="en-IN" sz="2000" dirty="0"/>
                        <a:t>[RFE]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4084777"/>
                  </a:ext>
                </a:extLst>
              </a:tr>
              <a:tr h="10085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Classifier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Logistic Regression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Random Forest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SVM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XGBoost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Adaboost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HistGrading</a:t>
                      </a:r>
                    </a:p>
                    <a:p>
                      <a:pPr algn="ctr"/>
                      <a:r>
                        <a:rPr lang="en-US" sz="2000" dirty="0"/>
                        <a:t>Boosting</a:t>
                      </a:r>
                      <a:endParaRPr lang="en-I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646297"/>
                  </a:ext>
                </a:extLst>
              </a:tr>
              <a:tr h="6283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0.89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0.94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0.80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0.90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0.91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0.93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179775"/>
                  </a:ext>
                </a:extLst>
              </a:tr>
              <a:tr h="7905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Sensitivity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0.89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0.94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0.83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0.86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0.89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0.91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430013"/>
                  </a:ext>
                </a:extLst>
              </a:tr>
              <a:tr h="7905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Specificity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0.89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0.94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0.77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0.94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0.94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0.94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27459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F7D06BE-16C6-6D7A-1E6A-A8F84D0AD8B0}"/>
              </a:ext>
            </a:extLst>
          </p:cNvPr>
          <p:cNvSpPr txBox="1"/>
          <p:nvPr/>
        </p:nvSpPr>
        <p:spPr>
          <a:xfrm>
            <a:off x="269086" y="1411876"/>
            <a:ext cx="998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Table: Comparison of various models from RFE with ML and DL features combined [70-30 split]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453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F1AEA4-7444-0D1A-8E98-A579668205D7}"/>
              </a:ext>
            </a:extLst>
          </p:cNvPr>
          <p:cNvSpPr/>
          <p:nvPr/>
        </p:nvSpPr>
        <p:spPr>
          <a:xfrm>
            <a:off x="293288" y="2606192"/>
            <a:ext cx="908227" cy="7137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fMRI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8CEBF7-B465-0EBD-A2C0-CA85FD7EFA4A}"/>
              </a:ext>
            </a:extLst>
          </p:cNvPr>
          <p:cNvSpPr/>
          <p:nvPr/>
        </p:nvSpPr>
        <p:spPr>
          <a:xfrm>
            <a:off x="3126787" y="1384656"/>
            <a:ext cx="3334137" cy="774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Deep Feature Extraction</a:t>
            </a:r>
          </a:p>
          <a:p>
            <a:pPr algn="ctr"/>
            <a:r>
              <a:rPr lang="en-US" dirty="0"/>
              <a:t>VGG19 (Transfer Learning)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B0BD9A-B432-D8D4-69FF-1D11155E38BD}"/>
              </a:ext>
            </a:extLst>
          </p:cNvPr>
          <p:cNvSpPr/>
          <p:nvPr/>
        </p:nvSpPr>
        <p:spPr>
          <a:xfrm>
            <a:off x="3141641" y="3439168"/>
            <a:ext cx="2815490" cy="877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EC414A-59FA-1340-4912-27EB85A1A726}"/>
              </a:ext>
            </a:extLst>
          </p:cNvPr>
          <p:cNvSpPr/>
          <p:nvPr/>
        </p:nvSpPr>
        <p:spPr>
          <a:xfrm>
            <a:off x="8894318" y="4824620"/>
            <a:ext cx="926063" cy="4805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Healthy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571C97-B075-B207-A5A6-CF3D3A8B451D}"/>
              </a:ext>
            </a:extLst>
          </p:cNvPr>
          <p:cNvSpPr/>
          <p:nvPr/>
        </p:nvSpPr>
        <p:spPr>
          <a:xfrm>
            <a:off x="10439251" y="4802840"/>
            <a:ext cx="1552831" cy="4805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Schizophrenia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41507D-F5A7-8680-A3AD-41EC804A43DE}"/>
              </a:ext>
            </a:extLst>
          </p:cNvPr>
          <p:cNvSpPr txBox="1"/>
          <p:nvPr/>
        </p:nvSpPr>
        <p:spPr>
          <a:xfrm>
            <a:off x="3141641" y="3439168"/>
            <a:ext cx="2815490" cy="877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Machine Learning Feature Extraction</a:t>
            </a:r>
          </a:p>
          <a:p>
            <a:r>
              <a:rPr lang="en-GB" dirty="0">
                <a:solidFill>
                  <a:schemeClr val="dk1"/>
                </a:solidFill>
              </a:rPr>
              <a:t>[GLCM + LBP + HOG] -&gt; RFE</a:t>
            </a:r>
          </a:p>
        </p:txBody>
      </p:sp>
      <p:sp>
        <p:nvSpPr>
          <p:cNvPr id="26" name="Flowchart: Or 25">
            <a:extLst>
              <a:ext uri="{FF2B5EF4-FFF2-40B4-BE49-F238E27FC236}">
                <a16:creationId xmlns:a16="http://schemas.microsoft.com/office/drawing/2014/main" id="{868CDABF-E730-DA64-ACC2-24BACE932871}"/>
              </a:ext>
            </a:extLst>
          </p:cNvPr>
          <p:cNvSpPr/>
          <p:nvPr/>
        </p:nvSpPr>
        <p:spPr>
          <a:xfrm>
            <a:off x="7126578" y="2544709"/>
            <a:ext cx="371669" cy="364781"/>
          </a:xfrm>
          <a:prstGeom prst="flowChar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6147EA-1B81-ACED-5663-923EA27B9F66}"/>
              </a:ext>
            </a:extLst>
          </p:cNvPr>
          <p:cNvCxnSpPr>
            <a:cxnSpLocks/>
            <a:stCxn id="46" idx="2"/>
            <a:endCxn id="14" idx="0"/>
          </p:cNvCxnSpPr>
          <p:nvPr/>
        </p:nvCxnSpPr>
        <p:spPr>
          <a:xfrm>
            <a:off x="10416689" y="3036194"/>
            <a:ext cx="798978" cy="17666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344524-225F-9EF6-70EF-FFD84D8FF209}"/>
              </a:ext>
            </a:extLst>
          </p:cNvPr>
          <p:cNvCxnSpPr>
            <a:cxnSpLocks/>
            <a:stCxn id="46" idx="2"/>
            <a:endCxn id="13" idx="0"/>
          </p:cNvCxnSpPr>
          <p:nvPr/>
        </p:nvCxnSpPr>
        <p:spPr>
          <a:xfrm flipH="1">
            <a:off x="9357350" y="3036194"/>
            <a:ext cx="1059339" cy="17884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B3BA071-25B2-4178-AEE5-32A2672D341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ML+DL Architecture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91B975-81F3-3B9D-8044-D0D50C9E37C9}"/>
              </a:ext>
            </a:extLst>
          </p:cNvPr>
          <p:cNvSpPr txBox="1"/>
          <p:nvPr/>
        </p:nvSpPr>
        <p:spPr>
          <a:xfrm>
            <a:off x="3691486" y="5896157"/>
            <a:ext cx="3995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MF + DF Implementation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E0BB12B-6B53-A063-2552-5F9309D9EE1C}"/>
              </a:ext>
            </a:extLst>
          </p:cNvPr>
          <p:cNvSpPr/>
          <p:nvPr/>
        </p:nvSpPr>
        <p:spPr>
          <a:xfrm>
            <a:off x="8027393" y="2544709"/>
            <a:ext cx="608159" cy="331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RFE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DADC3A6-5978-9D25-44D9-93B83ABC8C4B}"/>
              </a:ext>
            </a:extLst>
          </p:cNvPr>
          <p:cNvSpPr/>
          <p:nvPr/>
        </p:nvSpPr>
        <p:spPr>
          <a:xfrm>
            <a:off x="9353762" y="2401612"/>
            <a:ext cx="2125853" cy="634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Binary Classifier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6837D8-732A-5730-6D8F-271DA3BDDF5A}"/>
              </a:ext>
            </a:extLst>
          </p:cNvPr>
          <p:cNvSpPr txBox="1"/>
          <p:nvPr/>
        </p:nvSpPr>
        <p:spPr>
          <a:xfrm>
            <a:off x="5646109" y="2416513"/>
            <a:ext cx="1617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Feature Concatenation</a:t>
            </a:r>
            <a:endParaRPr lang="en-GB" dirty="0"/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3C6E9ECC-AF98-E1DC-357D-9C67791E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28</a:t>
            </a:fld>
            <a:endParaRPr lang="en-US" sz="1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2F59C9-700A-07D1-54F9-63613AF5B743}"/>
              </a:ext>
            </a:extLst>
          </p:cNvPr>
          <p:cNvSpPr/>
          <p:nvPr/>
        </p:nvSpPr>
        <p:spPr>
          <a:xfrm>
            <a:off x="1534342" y="2497543"/>
            <a:ext cx="981325" cy="9310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Axial plane</a:t>
            </a:r>
          </a:p>
          <a:p>
            <a:pPr algn="ctr"/>
            <a:r>
              <a:rPr lang="en-US" dirty="0"/>
              <a:t>Slice</a:t>
            </a:r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50561C-D326-F072-374D-BB1E00C0AB7A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1201515" y="2963088"/>
            <a:ext cx="3328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F2D712-841C-1F9F-B0C0-080D70E3CA94}"/>
              </a:ext>
            </a:extLst>
          </p:cNvPr>
          <p:cNvSpPr txBox="1"/>
          <p:nvPr/>
        </p:nvSpPr>
        <p:spPr>
          <a:xfrm>
            <a:off x="6457014" y="1130363"/>
            <a:ext cx="1388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1024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AB8DE-9670-DC53-2333-13298984D8D0}"/>
              </a:ext>
            </a:extLst>
          </p:cNvPr>
          <p:cNvSpPr txBox="1"/>
          <p:nvPr/>
        </p:nvSpPr>
        <p:spPr>
          <a:xfrm>
            <a:off x="6583104" y="3949591"/>
            <a:ext cx="1103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512</a:t>
            </a:r>
          </a:p>
          <a:p>
            <a:pPr algn="ctr"/>
            <a:r>
              <a:rPr lang="en-US" dirty="0">
                <a:solidFill>
                  <a:schemeClr val="dk1"/>
                </a:solidFill>
              </a:rPr>
              <a:t>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E24727-5260-CA7C-4AB4-F72AEFDE5453}"/>
              </a:ext>
            </a:extLst>
          </p:cNvPr>
          <p:cNvSpPr txBox="1"/>
          <p:nvPr/>
        </p:nvSpPr>
        <p:spPr>
          <a:xfrm>
            <a:off x="7336202" y="1917529"/>
            <a:ext cx="9802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1536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D913C-0BFF-9B4A-FBEE-EC40800438D5}"/>
              </a:ext>
            </a:extLst>
          </p:cNvPr>
          <p:cNvSpPr txBox="1"/>
          <p:nvPr/>
        </p:nvSpPr>
        <p:spPr>
          <a:xfrm>
            <a:off x="8465789" y="1835127"/>
            <a:ext cx="1057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1024</a:t>
            </a:r>
          </a:p>
          <a:p>
            <a:pPr algn="ctr"/>
            <a:r>
              <a:rPr lang="en-US" dirty="0">
                <a:solidFill>
                  <a:schemeClr val="dk1"/>
                </a:solidFill>
              </a:rPr>
              <a:t>features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6692D17-976F-68EF-EADD-F5F9EA456BB5}"/>
              </a:ext>
            </a:extLst>
          </p:cNvPr>
          <p:cNvCxnSpPr>
            <a:cxnSpLocks/>
          </p:cNvCxnSpPr>
          <p:nvPr/>
        </p:nvCxnSpPr>
        <p:spPr>
          <a:xfrm flipV="1">
            <a:off x="2515667" y="1771878"/>
            <a:ext cx="611120" cy="119121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C298305-E39A-8A55-B657-8997B9098B0C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2515667" y="2963088"/>
            <a:ext cx="625974" cy="914792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FF89F14-A01B-9525-C0FE-BE7B16C75191}"/>
              </a:ext>
            </a:extLst>
          </p:cNvPr>
          <p:cNvCxnSpPr>
            <a:cxnSpLocks/>
            <a:stCxn id="5" idx="3"/>
            <a:endCxn id="26" idx="0"/>
          </p:cNvCxnSpPr>
          <p:nvPr/>
        </p:nvCxnSpPr>
        <p:spPr>
          <a:xfrm>
            <a:off x="6460924" y="1771878"/>
            <a:ext cx="851489" cy="772831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1CC4DB3-3B91-6332-154A-BD05F3C8F0B0}"/>
              </a:ext>
            </a:extLst>
          </p:cNvPr>
          <p:cNvCxnSpPr>
            <a:cxnSpLocks/>
            <a:stCxn id="15" idx="3"/>
            <a:endCxn id="26" idx="4"/>
          </p:cNvCxnSpPr>
          <p:nvPr/>
        </p:nvCxnSpPr>
        <p:spPr>
          <a:xfrm flipV="1">
            <a:off x="5957131" y="2909490"/>
            <a:ext cx="1355282" cy="968390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72C6D50-3829-BE03-1334-4EA7FBE94E39}"/>
              </a:ext>
            </a:extLst>
          </p:cNvPr>
          <p:cNvCxnSpPr>
            <a:cxnSpLocks/>
            <a:stCxn id="26" idx="6"/>
            <a:endCxn id="45" idx="1"/>
          </p:cNvCxnSpPr>
          <p:nvPr/>
        </p:nvCxnSpPr>
        <p:spPr>
          <a:xfrm flipV="1">
            <a:off x="7498247" y="2710707"/>
            <a:ext cx="529146" cy="1639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158FE26-5F78-D2E0-6B03-9581475C0FDA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>
            <a:off x="8635552" y="2710707"/>
            <a:ext cx="718210" cy="8196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047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29</a:t>
            </a:fld>
            <a:endParaRPr lang="en-US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AB0E8-0D78-F273-3753-F4B9EA8E9B3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ML+DL Result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E8F055D-56CC-EC3F-E28C-986C2CB7C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221671"/>
              </p:ext>
            </p:extLst>
          </p:nvPr>
        </p:nvGraphicFramePr>
        <p:xfrm>
          <a:off x="8299450" y="1078329"/>
          <a:ext cx="3365500" cy="340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6462">
                  <a:extLst>
                    <a:ext uri="{9D8B030D-6E8A-4147-A177-3AD203B41FA5}">
                      <a16:colId xmlns:a16="http://schemas.microsoft.com/office/drawing/2014/main" val="200121641"/>
                    </a:ext>
                  </a:extLst>
                </a:gridCol>
                <a:gridCol w="1099038">
                  <a:extLst>
                    <a:ext uri="{9D8B030D-6E8A-4147-A177-3AD203B41FA5}">
                      <a16:colId xmlns:a16="http://schemas.microsoft.com/office/drawing/2014/main" val="3651674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Accuracy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6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Precision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17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Sensitivity (Recall):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76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Specificity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7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F1 score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84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ROC AUC Score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0.98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Confusion matrix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[[33  2]</a:t>
                      </a:r>
                    </a:p>
                    <a:p>
                      <a:r>
                        <a:rPr lang="en-US" dirty="0"/>
                        <a:t> [ 2 33]]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9942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77332-BD46-A6DE-18E6-8EEEA2DFC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846593"/>
              </p:ext>
            </p:extLst>
          </p:nvPr>
        </p:nvGraphicFramePr>
        <p:xfrm>
          <a:off x="1033219" y="971836"/>
          <a:ext cx="647541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8451">
                  <a:extLst>
                    <a:ext uri="{9D8B030D-6E8A-4147-A177-3AD203B41FA5}">
                      <a16:colId xmlns:a16="http://schemas.microsoft.com/office/drawing/2014/main" val="200121641"/>
                    </a:ext>
                  </a:extLst>
                </a:gridCol>
                <a:gridCol w="4396961">
                  <a:extLst>
                    <a:ext uri="{9D8B030D-6E8A-4147-A177-3AD203B41FA5}">
                      <a16:colId xmlns:a16="http://schemas.microsoft.com/office/drawing/2014/main" val="3651674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Features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ML (GLCM + LBP + HOG) + DL (VGG19)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6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Feature Elimination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RFE  (Estimator – Logistic Regression)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17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Train-test split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70-30 </a:t>
                      </a:r>
                      <a:r>
                        <a:rPr lang="en-US" sz="1800" dirty="0"/>
                        <a:t>[250 images]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76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Classifier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 Classifier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7022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3675A9B-C3A4-5635-50CF-376F6AF601D1}"/>
              </a:ext>
            </a:extLst>
          </p:cNvPr>
          <p:cNvSpPr txBox="1"/>
          <p:nvPr/>
        </p:nvSpPr>
        <p:spPr>
          <a:xfrm>
            <a:off x="8485734" y="736005"/>
            <a:ext cx="53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Table: ML Performance Metrics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75480-BF81-05F9-5304-183C5D2BCD42}"/>
              </a:ext>
            </a:extLst>
          </p:cNvPr>
          <p:cNvSpPr txBox="1"/>
          <p:nvPr/>
        </p:nvSpPr>
        <p:spPr>
          <a:xfrm>
            <a:off x="3996573" y="2444115"/>
            <a:ext cx="53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Table: ML+DL method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039045-4E96-4339-ABC0-659F94C3B25C}"/>
              </a:ext>
            </a:extLst>
          </p:cNvPr>
          <p:cNvSpPr txBox="1"/>
          <p:nvPr/>
        </p:nvSpPr>
        <p:spPr>
          <a:xfrm>
            <a:off x="-153861" y="2782669"/>
            <a:ext cx="5893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Fig. : Cross Validation on Training dataset</a:t>
            </a:r>
          </a:p>
          <a:p>
            <a:pPr algn="ctr"/>
            <a:r>
              <a:rPr lang="en-US" b="1" dirty="0"/>
              <a:t>Validation Accuracy – 0.90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C03FD0-871A-5A94-57D8-BDA991F2CCC0}"/>
              </a:ext>
            </a:extLst>
          </p:cNvPr>
          <p:cNvSpPr txBox="1"/>
          <p:nvPr/>
        </p:nvSpPr>
        <p:spPr>
          <a:xfrm>
            <a:off x="5211990" y="4179232"/>
            <a:ext cx="53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Table: Device Specifications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2FECB4-6FF2-FD4E-493D-B424BD469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461010"/>
              </p:ext>
            </p:extLst>
          </p:nvPr>
        </p:nvGraphicFramePr>
        <p:xfrm>
          <a:off x="5312413" y="4576683"/>
          <a:ext cx="568569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7031">
                  <a:extLst>
                    <a:ext uri="{9D8B030D-6E8A-4147-A177-3AD203B41FA5}">
                      <a16:colId xmlns:a16="http://schemas.microsoft.com/office/drawing/2014/main" val="200121641"/>
                    </a:ext>
                  </a:extLst>
                </a:gridCol>
                <a:gridCol w="3358661">
                  <a:extLst>
                    <a:ext uri="{9D8B030D-6E8A-4147-A177-3AD203B41FA5}">
                      <a16:colId xmlns:a16="http://schemas.microsoft.com/office/drawing/2014/main" val="3651674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Platform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Jupyter Notebook (Google Colab)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6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System RAM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 GB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17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GPU RAM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 GB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76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Disk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78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7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Overall Training 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28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092299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19AA4619-742A-19F3-7F40-B2D723E35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98" y="3428999"/>
            <a:ext cx="4692157" cy="300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39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3</a:t>
            </a:fld>
            <a:endParaRPr lang="en-US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Introduction – Anatomy of brain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F7BE3A-FFA7-90C8-3632-B4AF7C4E58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0"/>
          <a:stretch/>
        </p:blipFill>
        <p:spPr>
          <a:xfrm>
            <a:off x="7818007" y="891133"/>
            <a:ext cx="3804903" cy="56477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39AFF7-331B-4FF9-8D57-F6FD8AD82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0" b="5350"/>
          <a:stretch/>
        </p:blipFill>
        <p:spPr>
          <a:xfrm>
            <a:off x="569090" y="768495"/>
            <a:ext cx="6724890" cy="589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06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8B8D673-2EC6-CDDC-5901-04C272895C8E}"/>
              </a:ext>
            </a:extLst>
          </p:cNvPr>
          <p:cNvSpPr/>
          <p:nvPr/>
        </p:nvSpPr>
        <p:spPr>
          <a:xfrm>
            <a:off x="1670538" y="1449445"/>
            <a:ext cx="10375289" cy="33101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dk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8CEBF7-B465-0EBD-A2C0-CA85FD7EFA4A}"/>
              </a:ext>
            </a:extLst>
          </p:cNvPr>
          <p:cNvSpPr/>
          <p:nvPr/>
        </p:nvSpPr>
        <p:spPr>
          <a:xfrm>
            <a:off x="3271912" y="1766211"/>
            <a:ext cx="3334137" cy="774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Deep Feature Extraction</a:t>
            </a:r>
          </a:p>
          <a:p>
            <a:pPr algn="ctr"/>
            <a:r>
              <a:rPr lang="en-US" dirty="0">
                <a:solidFill>
                  <a:schemeClr val="dk1"/>
                </a:solidFill>
              </a:rPr>
              <a:t>[VGG19.h5]</a:t>
            </a:r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B0BD9A-B432-D8D4-69FF-1D11155E38BD}"/>
              </a:ext>
            </a:extLst>
          </p:cNvPr>
          <p:cNvSpPr/>
          <p:nvPr/>
        </p:nvSpPr>
        <p:spPr>
          <a:xfrm>
            <a:off x="3300132" y="3670074"/>
            <a:ext cx="2815490" cy="877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Feature Extraction</a:t>
            </a:r>
            <a:endParaRPr lang="en-GB" dirty="0"/>
          </a:p>
          <a:p>
            <a:pPr algn="ctr"/>
            <a:r>
              <a:rPr lang="en-GB" dirty="0">
                <a:solidFill>
                  <a:schemeClr val="dk1"/>
                </a:solidFill>
              </a:rPr>
              <a:t>[GLCM + LBP + HOG] -&gt; RFE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EC414A-59FA-1340-4912-27EB85A1A726}"/>
              </a:ext>
            </a:extLst>
          </p:cNvPr>
          <p:cNvSpPr/>
          <p:nvPr/>
        </p:nvSpPr>
        <p:spPr>
          <a:xfrm>
            <a:off x="9026942" y="3947694"/>
            <a:ext cx="926063" cy="4805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Healthy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571C97-B075-B207-A5A6-CF3D3A8B451D}"/>
              </a:ext>
            </a:extLst>
          </p:cNvPr>
          <p:cNvSpPr/>
          <p:nvPr/>
        </p:nvSpPr>
        <p:spPr>
          <a:xfrm>
            <a:off x="10266389" y="3960775"/>
            <a:ext cx="1552831" cy="4805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Schizophrenia</a:t>
            </a:r>
            <a:endParaRPr lang="en-GB" dirty="0"/>
          </a:p>
        </p:txBody>
      </p:sp>
      <p:sp>
        <p:nvSpPr>
          <p:cNvPr id="26" name="Flowchart: Or 25">
            <a:extLst>
              <a:ext uri="{FF2B5EF4-FFF2-40B4-BE49-F238E27FC236}">
                <a16:creationId xmlns:a16="http://schemas.microsoft.com/office/drawing/2014/main" id="{868CDABF-E730-DA64-ACC2-24BACE932871}"/>
              </a:ext>
            </a:extLst>
          </p:cNvPr>
          <p:cNvSpPr/>
          <p:nvPr/>
        </p:nvSpPr>
        <p:spPr>
          <a:xfrm>
            <a:off x="7104844" y="2775615"/>
            <a:ext cx="371669" cy="364781"/>
          </a:xfrm>
          <a:prstGeom prst="flowChar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6147EA-1B81-ACED-5663-923EA27B9F66}"/>
              </a:ext>
            </a:extLst>
          </p:cNvPr>
          <p:cNvCxnSpPr>
            <a:cxnSpLocks/>
            <a:stCxn id="46" idx="2"/>
            <a:endCxn id="14" idx="0"/>
          </p:cNvCxnSpPr>
          <p:nvPr/>
        </p:nvCxnSpPr>
        <p:spPr>
          <a:xfrm>
            <a:off x="10310413" y="3206135"/>
            <a:ext cx="732392" cy="754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344524-225F-9EF6-70EF-FFD84D8FF209}"/>
              </a:ext>
            </a:extLst>
          </p:cNvPr>
          <p:cNvCxnSpPr>
            <a:cxnSpLocks/>
            <a:stCxn id="46" idx="2"/>
            <a:endCxn id="13" idx="0"/>
          </p:cNvCxnSpPr>
          <p:nvPr/>
        </p:nvCxnSpPr>
        <p:spPr>
          <a:xfrm flipH="1">
            <a:off x="9489974" y="3206135"/>
            <a:ext cx="820439" cy="741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B3BA071-25B2-4178-AEE5-32A2672D341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Cad system Flow diagram – VGg19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E0BB12B-6B53-A063-2552-5F9309D9EE1C}"/>
              </a:ext>
            </a:extLst>
          </p:cNvPr>
          <p:cNvSpPr/>
          <p:nvPr/>
        </p:nvSpPr>
        <p:spPr>
          <a:xfrm>
            <a:off x="7975329" y="2810287"/>
            <a:ext cx="671293" cy="279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RFE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DADC3A6-5978-9D25-44D9-93B83ABC8C4B}"/>
              </a:ext>
            </a:extLst>
          </p:cNvPr>
          <p:cNvSpPr/>
          <p:nvPr/>
        </p:nvSpPr>
        <p:spPr>
          <a:xfrm>
            <a:off x="9267026" y="2707286"/>
            <a:ext cx="2086774" cy="4988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Binary Classifier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6837D8-732A-5730-6D8F-271DA3BDDF5A}"/>
              </a:ext>
            </a:extLst>
          </p:cNvPr>
          <p:cNvSpPr txBox="1"/>
          <p:nvPr/>
        </p:nvSpPr>
        <p:spPr>
          <a:xfrm>
            <a:off x="5624375" y="2647419"/>
            <a:ext cx="1617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Feature Concatenation</a:t>
            </a:r>
            <a:endParaRPr lang="en-GB" dirty="0"/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3C6E9ECC-AF98-E1DC-357D-9C67791E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30</a:t>
            </a:fld>
            <a:endParaRPr lang="en-US" sz="1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286693-4F8F-C058-FE71-E0F5681DB9D8}"/>
              </a:ext>
            </a:extLst>
          </p:cNvPr>
          <p:cNvSpPr/>
          <p:nvPr/>
        </p:nvSpPr>
        <p:spPr>
          <a:xfrm>
            <a:off x="1974430" y="2570410"/>
            <a:ext cx="885154" cy="9317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Axial plane</a:t>
            </a:r>
          </a:p>
          <a:p>
            <a:pPr algn="ctr"/>
            <a:r>
              <a:rPr lang="en-US" dirty="0"/>
              <a:t>(.png)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4880E9-C326-0C94-C0B1-B7CA3DD56614}"/>
              </a:ext>
            </a:extLst>
          </p:cNvPr>
          <p:cNvSpPr/>
          <p:nvPr/>
        </p:nvSpPr>
        <p:spPr>
          <a:xfrm>
            <a:off x="9649638" y="5004346"/>
            <a:ext cx="1233501" cy="9937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Diagnostic Result</a:t>
            </a:r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046413-3024-788E-F9FB-6D15A81AD2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266389" y="4750357"/>
            <a:ext cx="0" cy="2539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F3FFF9-6759-1D14-A88E-EF6D2D2C0721}"/>
              </a:ext>
            </a:extLst>
          </p:cNvPr>
          <p:cNvSpPr txBox="1"/>
          <p:nvPr/>
        </p:nvSpPr>
        <p:spPr>
          <a:xfrm>
            <a:off x="6196695" y="1449444"/>
            <a:ext cx="2413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1024 features</a:t>
            </a:r>
          </a:p>
          <a:p>
            <a:pPr algn="ctr"/>
            <a:r>
              <a:rPr lang="en-US" dirty="0">
                <a:solidFill>
                  <a:schemeClr val="dk1"/>
                </a:solidFill>
              </a:rPr>
              <a:t> dense_1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9A376F-0BF2-EC38-D636-A305D02CD091}"/>
              </a:ext>
            </a:extLst>
          </p:cNvPr>
          <p:cNvSpPr txBox="1"/>
          <p:nvPr/>
        </p:nvSpPr>
        <p:spPr>
          <a:xfrm>
            <a:off x="6213005" y="4104026"/>
            <a:ext cx="1106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512</a:t>
            </a:r>
          </a:p>
          <a:p>
            <a:pPr algn="ctr"/>
            <a:r>
              <a:rPr lang="en-US" dirty="0">
                <a:solidFill>
                  <a:schemeClr val="dk1"/>
                </a:solidFill>
              </a:rPr>
              <a:t>features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2CAB403-76F6-8CCE-E1BD-49C7CDEA2DC0}"/>
              </a:ext>
            </a:extLst>
          </p:cNvPr>
          <p:cNvSpPr/>
          <p:nvPr/>
        </p:nvSpPr>
        <p:spPr>
          <a:xfrm>
            <a:off x="238167" y="2686819"/>
            <a:ext cx="1122307" cy="6953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fMRI file</a:t>
            </a:r>
          </a:p>
          <a:p>
            <a:pPr algn="ctr"/>
            <a:r>
              <a:rPr lang="en-US" dirty="0"/>
              <a:t>(.img/.nii)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496CAE7-C4E7-9527-02C8-028808CC4C8A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859584" y="2153433"/>
            <a:ext cx="412328" cy="882839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5E0407D-432F-38A9-66A5-D7EB94A56E69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859584" y="3036272"/>
            <a:ext cx="440548" cy="1072514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930EDC1-D984-D0F3-15DB-F4ED31B6C632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6115624" y="3140396"/>
            <a:ext cx="1175055" cy="968390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714BEC6-A4BD-4799-11EF-1EFD7DC27098}"/>
              </a:ext>
            </a:extLst>
          </p:cNvPr>
          <p:cNvCxnSpPr>
            <a:cxnSpLocks/>
          </p:cNvCxnSpPr>
          <p:nvPr/>
        </p:nvCxnSpPr>
        <p:spPr>
          <a:xfrm>
            <a:off x="6606049" y="2153435"/>
            <a:ext cx="681615" cy="601641"/>
          </a:xfrm>
          <a:prstGeom prst="bentConnector3">
            <a:avLst>
              <a:gd name="adj1" fmla="val 100307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D0D4292-1C6B-21E7-17F4-4B7563DE5FC7}"/>
              </a:ext>
            </a:extLst>
          </p:cNvPr>
          <p:cNvCxnSpPr>
            <a:cxnSpLocks/>
            <a:stCxn id="26" idx="6"/>
            <a:endCxn id="45" idx="1"/>
          </p:cNvCxnSpPr>
          <p:nvPr/>
        </p:nvCxnSpPr>
        <p:spPr>
          <a:xfrm flipV="1">
            <a:off x="7476513" y="2950251"/>
            <a:ext cx="498816" cy="7755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1C2DD23-00E3-A427-AC68-2AF8877753B9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>
            <a:off x="8646622" y="2950251"/>
            <a:ext cx="620404" cy="646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5DBA0FF-1337-1D98-A44C-C7205FE9DBEB}"/>
              </a:ext>
            </a:extLst>
          </p:cNvPr>
          <p:cNvSpPr txBox="1"/>
          <p:nvPr/>
        </p:nvSpPr>
        <p:spPr>
          <a:xfrm>
            <a:off x="8349618" y="2166399"/>
            <a:ext cx="1057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1024</a:t>
            </a:r>
          </a:p>
          <a:p>
            <a:pPr algn="ctr"/>
            <a:r>
              <a:rPr lang="en-US" dirty="0">
                <a:solidFill>
                  <a:schemeClr val="dk1"/>
                </a:solidFill>
              </a:rPr>
              <a:t>features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10CEF5-7AE7-A0B9-C5F3-09D25BF93B3D}"/>
              </a:ext>
            </a:extLst>
          </p:cNvPr>
          <p:cNvSpPr txBox="1"/>
          <p:nvPr/>
        </p:nvSpPr>
        <p:spPr>
          <a:xfrm>
            <a:off x="7253239" y="2107892"/>
            <a:ext cx="1057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1536</a:t>
            </a:r>
          </a:p>
          <a:p>
            <a:pPr algn="ctr"/>
            <a:r>
              <a:rPr lang="en-US" dirty="0">
                <a:solidFill>
                  <a:schemeClr val="dk1"/>
                </a:solidFill>
              </a:rPr>
              <a:t>features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329B0151-E781-8440-F7FE-6F087204D658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1360474" y="3034511"/>
            <a:ext cx="613956" cy="1761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A831C8BE-2FA7-BF86-AA1F-5620DBDB3AF2}"/>
              </a:ext>
            </a:extLst>
          </p:cNvPr>
          <p:cNvSpPr/>
          <p:nvPr/>
        </p:nvSpPr>
        <p:spPr>
          <a:xfrm>
            <a:off x="1670537" y="955456"/>
            <a:ext cx="1899139" cy="4944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Website backend</a:t>
            </a:r>
          </a:p>
        </p:txBody>
      </p:sp>
    </p:spTree>
    <p:extLst>
      <p:ext uri="{BB962C8B-B14F-4D97-AF65-F5344CB8AC3E}">
        <p14:creationId xmlns:p14="http://schemas.microsoft.com/office/powerpoint/2010/main" val="2969024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3BA071-25B2-4178-AEE5-32A2672D341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Cad system DEMO - NUSDAST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3C6E9ECC-AF98-E1DC-357D-9C67791E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31</a:t>
            </a:fld>
            <a:endParaRPr lang="en-US" sz="1800" b="1" dirty="0"/>
          </a:p>
        </p:txBody>
      </p:sp>
      <p:pic>
        <p:nvPicPr>
          <p:cNvPr id="3" name="NUSDAST_Complete">
            <a:hlinkClick r:id="" action="ppaction://media"/>
            <a:extLst>
              <a:ext uri="{FF2B5EF4-FFF2-40B4-BE49-F238E27FC236}">
                <a16:creationId xmlns:a16="http://schemas.microsoft.com/office/drawing/2014/main" id="{B5DA78EC-F411-AA15-418A-EF2BCAC74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985" y="781417"/>
            <a:ext cx="10802815" cy="607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4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3BA071-25B2-4178-AEE5-32A2672D341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Cad system DEMO - OPENneuro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3C6E9ECC-AF98-E1DC-357D-9C67791E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32</a:t>
            </a:fld>
            <a:endParaRPr lang="en-US" sz="1800" b="1" dirty="0"/>
          </a:p>
        </p:txBody>
      </p:sp>
      <p:pic>
        <p:nvPicPr>
          <p:cNvPr id="3" name="OpenNeuro_Complete">
            <a:hlinkClick r:id="" action="ppaction://media"/>
            <a:extLst>
              <a:ext uri="{FF2B5EF4-FFF2-40B4-BE49-F238E27FC236}">
                <a16:creationId xmlns:a16="http://schemas.microsoft.com/office/drawing/2014/main" id="{91E615D2-8C06-9E99-F3EE-2770C09259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9777" y="786362"/>
            <a:ext cx="10794023" cy="60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5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6C0F81-DB9D-BF1A-766E-EF8E1FE04E6A}"/>
              </a:ext>
            </a:extLst>
          </p:cNvPr>
          <p:cNvSpPr txBox="1"/>
          <p:nvPr/>
        </p:nvSpPr>
        <p:spPr>
          <a:xfrm>
            <a:off x="3892127" y="6015692"/>
            <a:ext cx="4880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Pre-Trained ViT Implementation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D648E-DE3C-0FF5-DDDC-043690DF9305}"/>
              </a:ext>
            </a:extLst>
          </p:cNvPr>
          <p:cNvSpPr/>
          <p:nvPr/>
        </p:nvSpPr>
        <p:spPr>
          <a:xfrm>
            <a:off x="92554" y="3130380"/>
            <a:ext cx="954785" cy="5232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MRI Dataset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9CD35-7F1A-7FC4-1662-B8FB289B46A5}"/>
              </a:ext>
            </a:extLst>
          </p:cNvPr>
          <p:cNvSpPr/>
          <p:nvPr/>
        </p:nvSpPr>
        <p:spPr>
          <a:xfrm>
            <a:off x="7731663" y="3106726"/>
            <a:ext cx="1114553" cy="5689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C855CA-B394-08D9-9D45-0FDF9A7CCBB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7657216" y="3675660"/>
            <a:ext cx="631724" cy="283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34A7AA-3721-EC49-BF39-54CC4CCC283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8220552" y="3675660"/>
            <a:ext cx="68388" cy="8740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3B507A2-C0F6-09C4-96D6-E8A00E889CE5}"/>
              </a:ext>
            </a:extLst>
          </p:cNvPr>
          <p:cNvSpPr/>
          <p:nvPr/>
        </p:nvSpPr>
        <p:spPr>
          <a:xfrm>
            <a:off x="7209893" y="3958820"/>
            <a:ext cx="894646" cy="480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Healthy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47B062-C757-2767-B82C-F9F2BC8BE76D}"/>
              </a:ext>
            </a:extLst>
          </p:cNvPr>
          <p:cNvSpPr/>
          <p:nvPr/>
        </p:nvSpPr>
        <p:spPr>
          <a:xfrm>
            <a:off x="7474808" y="4549701"/>
            <a:ext cx="1491487" cy="4805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Schizophrenia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CDFBB6-589F-6284-7304-0F1DE5076107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ViT Architecture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5B9A2A-00EA-7D8A-335D-CDA792348929}"/>
              </a:ext>
            </a:extLst>
          </p:cNvPr>
          <p:cNvSpPr/>
          <p:nvPr/>
        </p:nvSpPr>
        <p:spPr>
          <a:xfrm>
            <a:off x="2247875" y="1176319"/>
            <a:ext cx="4812435" cy="44229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8BA18E-E266-A57F-3154-498AFC5330C6}"/>
              </a:ext>
            </a:extLst>
          </p:cNvPr>
          <p:cNvCxnSpPr>
            <a:cxnSpLocks/>
            <a:stCxn id="5" idx="3"/>
            <a:endCxn id="5" idx="3"/>
          </p:cNvCxnSpPr>
          <p:nvPr/>
        </p:nvCxnSpPr>
        <p:spPr>
          <a:xfrm>
            <a:off x="1047339" y="3391984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EFE80B-87EC-FC00-0654-8AF3CAD292DE}"/>
              </a:ext>
            </a:extLst>
          </p:cNvPr>
          <p:cNvCxnSpPr>
            <a:cxnSpLocks/>
            <a:stCxn id="21" idx="3"/>
            <a:endCxn id="12" idx="1"/>
          </p:cNvCxnSpPr>
          <p:nvPr/>
        </p:nvCxnSpPr>
        <p:spPr>
          <a:xfrm>
            <a:off x="2017729" y="3387797"/>
            <a:ext cx="2301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CB3CB0-0E2F-C960-0511-3B3C38D8A274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7060310" y="3387797"/>
            <a:ext cx="671353" cy="33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B9C6467-19C9-DCC0-7F31-E75A8B0E2701}"/>
              </a:ext>
            </a:extLst>
          </p:cNvPr>
          <p:cNvSpPr/>
          <p:nvPr/>
        </p:nvSpPr>
        <p:spPr>
          <a:xfrm>
            <a:off x="1294622" y="2925275"/>
            <a:ext cx="723107" cy="9250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Axial plane </a:t>
            </a:r>
          </a:p>
          <a:p>
            <a:pPr algn="ctr"/>
            <a:r>
              <a:rPr lang="en-US" dirty="0"/>
              <a:t>Slice</a:t>
            </a:r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76A5E8-BCB2-A403-AD2D-63E69C74EFBD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 flipV="1">
            <a:off x="1047339" y="3387797"/>
            <a:ext cx="247283" cy="41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D16D7D2D-DB65-D3C1-DA5C-82FE9603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33</a:t>
            </a:fld>
            <a:endParaRPr lang="en-US" sz="180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940C24C-B3C9-08DD-1DBB-89EAF9F97974}"/>
              </a:ext>
            </a:extLst>
          </p:cNvPr>
          <p:cNvSpPr/>
          <p:nvPr/>
        </p:nvSpPr>
        <p:spPr>
          <a:xfrm>
            <a:off x="9507223" y="1821616"/>
            <a:ext cx="1672820" cy="327442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5DEDE14-4FAA-2C73-5881-77637411D3A0}"/>
              </a:ext>
            </a:extLst>
          </p:cNvPr>
          <p:cNvSpPr/>
          <p:nvPr/>
        </p:nvSpPr>
        <p:spPr>
          <a:xfrm>
            <a:off x="9507223" y="5278608"/>
            <a:ext cx="1631949" cy="3206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Embedded patches</a:t>
            </a:r>
            <a:endParaRPr lang="en-IN" sz="1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9FE42AD-18D9-2B14-A33A-67511D001021}"/>
              </a:ext>
            </a:extLst>
          </p:cNvPr>
          <p:cNvSpPr/>
          <p:nvPr/>
        </p:nvSpPr>
        <p:spPr>
          <a:xfrm>
            <a:off x="9339666" y="1083420"/>
            <a:ext cx="1914582" cy="320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Transformer Encoder</a:t>
            </a:r>
            <a:endParaRPr lang="en-IN" sz="1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2E9AA3-3D79-2A34-8161-ADDB8A41252D}"/>
              </a:ext>
            </a:extLst>
          </p:cNvPr>
          <p:cNvSpPr/>
          <p:nvPr/>
        </p:nvSpPr>
        <p:spPr>
          <a:xfrm>
            <a:off x="9690338" y="2304995"/>
            <a:ext cx="1228997" cy="3121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MLP</a:t>
            </a:r>
            <a:endParaRPr lang="en-IN" sz="1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3BFD3FB-4845-4A5F-0A08-AAC6DB0B1719}"/>
              </a:ext>
            </a:extLst>
          </p:cNvPr>
          <p:cNvSpPr/>
          <p:nvPr/>
        </p:nvSpPr>
        <p:spPr>
          <a:xfrm>
            <a:off x="9697123" y="2891126"/>
            <a:ext cx="1228997" cy="3121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Norm</a:t>
            </a:r>
            <a:endParaRPr lang="en-IN" sz="1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4CAC97A-1EB1-8B86-6E66-CDA1EF185053}"/>
              </a:ext>
            </a:extLst>
          </p:cNvPr>
          <p:cNvSpPr/>
          <p:nvPr/>
        </p:nvSpPr>
        <p:spPr>
          <a:xfrm>
            <a:off x="9690338" y="3830826"/>
            <a:ext cx="1228997" cy="49674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Multi-Head </a:t>
            </a:r>
          </a:p>
          <a:p>
            <a:pPr algn="ctr"/>
            <a:r>
              <a:rPr lang="en-US" sz="1400" dirty="0"/>
              <a:t>Self Attention</a:t>
            </a:r>
            <a:endParaRPr lang="en-IN" sz="14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B8BBAA1-B8A7-19BF-A5A7-DB9218DE4BD2}"/>
              </a:ext>
            </a:extLst>
          </p:cNvPr>
          <p:cNvSpPr/>
          <p:nvPr/>
        </p:nvSpPr>
        <p:spPr>
          <a:xfrm>
            <a:off x="9697227" y="4568453"/>
            <a:ext cx="1228997" cy="3121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Norm</a:t>
            </a:r>
            <a:endParaRPr lang="en-IN" sz="1400" dirty="0"/>
          </a:p>
        </p:txBody>
      </p:sp>
      <p:sp>
        <p:nvSpPr>
          <p:cNvPr id="52" name="Flowchart: Or 51">
            <a:extLst>
              <a:ext uri="{FF2B5EF4-FFF2-40B4-BE49-F238E27FC236}">
                <a16:creationId xmlns:a16="http://schemas.microsoft.com/office/drawing/2014/main" id="{B38DC444-9050-9FEA-DBC8-77B391DF366C}"/>
              </a:ext>
            </a:extLst>
          </p:cNvPr>
          <p:cNvSpPr/>
          <p:nvPr/>
        </p:nvSpPr>
        <p:spPr>
          <a:xfrm>
            <a:off x="10190087" y="1947970"/>
            <a:ext cx="266218" cy="251886"/>
          </a:xfrm>
          <a:prstGeom prst="flowChar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Flowchart: Or 52">
            <a:extLst>
              <a:ext uri="{FF2B5EF4-FFF2-40B4-BE49-F238E27FC236}">
                <a16:creationId xmlns:a16="http://schemas.microsoft.com/office/drawing/2014/main" id="{3BFC2931-5B3F-A3CB-3F1B-3203115614F7}"/>
              </a:ext>
            </a:extLst>
          </p:cNvPr>
          <p:cNvSpPr/>
          <p:nvPr/>
        </p:nvSpPr>
        <p:spPr>
          <a:xfrm>
            <a:off x="10166275" y="3433898"/>
            <a:ext cx="266218" cy="251886"/>
          </a:xfrm>
          <a:prstGeom prst="flowChar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E23C397-E694-7C97-19A3-0258A0955C24}"/>
              </a:ext>
            </a:extLst>
          </p:cNvPr>
          <p:cNvCxnSpPr>
            <a:cxnSpLocks/>
            <a:stCxn id="51" idx="0"/>
            <a:endCxn id="50" idx="2"/>
          </p:cNvCxnSpPr>
          <p:nvPr/>
        </p:nvCxnSpPr>
        <p:spPr>
          <a:xfrm flipH="1" flipV="1">
            <a:off x="10304837" y="4327572"/>
            <a:ext cx="6889" cy="240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985687-258C-063C-A1A1-2F444BD2CF6A}"/>
              </a:ext>
            </a:extLst>
          </p:cNvPr>
          <p:cNvCxnSpPr>
            <a:cxnSpLocks/>
            <a:stCxn id="50" idx="0"/>
            <a:endCxn id="53" idx="4"/>
          </p:cNvCxnSpPr>
          <p:nvPr/>
        </p:nvCxnSpPr>
        <p:spPr>
          <a:xfrm flipH="1" flipV="1">
            <a:off x="10299384" y="3685784"/>
            <a:ext cx="5453" cy="145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A1E4682-B9C3-8CD1-6157-A4578F589AC6}"/>
              </a:ext>
            </a:extLst>
          </p:cNvPr>
          <p:cNvCxnSpPr>
            <a:cxnSpLocks/>
            <a:stCxn id="49" idx="0"/>
            <a:endCxn id="48" idx="2"/>
          </p:cNvCxnSpPr>
          <p:nvPr/>
        </p:nvCxnSpPr>
        <p:spPr>
          <a:xfrm flipH="1" flipV="1">
            <a:off x="10304837" y="2617172"/>
            <a:ext cx="6785" cy="273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AD849E2-0D11-33FA-2DF3-1C0789F5E176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flipH="1" flipV="1">
            <a:off x="10311726" y="4880630"/>
            <a:ext cx="11472" cy="397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7F6AA41-A1C6-7435-91DE-A23000B4B8E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606987" y="4283513"/>
            <a:ext cx="1536204" cy="88860"/>
          </a:xfrm>
          <a:prstGeom prst="bentConnector4">
            <a:avLst>
              <a:gd name="adj1" fmla="val 6216"/>
              <a:gd name="adj2" fmla="val 8338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AA2ED401-F80E-AE34-4D0C-AD830B2B3686}"/>
              </a:ext>
            </a:extLst>
          </p:cNvPr>
          <p:cNvCxnSpPr>
            <a:cxnSpLocks/>
            <a:endCxn id="52" idx="6"/>
          </p:cNvCxnSpPr>
          <p:nvPr/>
        </p:nvCxnSpPr>
        <p:spPr>
          <a:xfrm rot="5400000" flipH="1" flipV="1">
            <a:off x="9614365" y="2756505"/>
            <a:ext cx="1524532" cy="159348"/>
          </a:xfrm>
          <a:prstGeom prst="bentConnector4">
            <a:avLst>
              <a:gd name="adj1" fmla="val 17018"/>
              <a:gd name="adj2" fmla="val 4831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4D39AAA-EB9E-56CC-103B-8C95B831AEAE}"/>
              </a:ext>
            </a:extLst>
          </p:cNvPr>
          <p:cNvCxnSpPr>
            <a:cxnSpLocks/>
            <a:stCxn id="53" idx="0"/>
            <a:endCxn id="49" idx="2"/>
          </p:cNvCxnSpPr>
          <p:nvPr/>
        </p:nvCxnSpPr>
        <p:spPr>
          <a:xfrm flipV="1">
            <a:off x="10299384" y="3203303"/>
            <a:ext cx="12238" cy="230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A0AC02A-974A-3050-A3D7-0B0F096A8D1B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10323196" y="1719150"/>
            <a:ext cx="7463" cy="228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AFA8086-2331-E4E8-B765-11F5A9B055C4}"/>
              </a:ext>
            </a:extLst>
          </p:cNvPr>
          <p:cNvSpPr/>
          <p:nvPr/>
        </p:nvSpPr>
        <p:spPr>
          <a:xfrm>
            <a:off x="4109051" y="2505132"/>
            <a:ext cx="2627404" cy="68724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Transformer Encoder</a:t>
            </a:r>
            <a:endParaRPr lang="en-IN" sz="2000" dirty="0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1C8E8ADF-186D-ACEE-4828-0D6531703A40}"/>
              </a:ext>
            </a:extLst>
          </p:cNvPr>
          <p:cNvSpPr/>
          <p:nvPr/>
        </p:nvSpPr>
        <p:spPr>
          <a:xfrm>
            <a:off x="5214960" y="1267282"/>
            <a:ext cx="1471133" cy="5689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MLP Classifier</a:t>
            </a:r>
            <a:endParaRPr lang="en-IN" sz="1600" dirty="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D1733071-E12E-480B-44FE-E5D86A4931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110" y="4222936"/>
            <a:ext cx="790902" cy="1021030"/>
          </a:xfrm>
          <a:prstGeom prst="rect">
            <a:avLst/>
          </a:prstGeom>
        </p:spPr>
      </p:pic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71E1DF7-AFA2-DF63-E7A4-BE046917942D}"/>
              </a:ext>
            </a:extLst>
          </p:cNvPr>
          <p:cNvSpPr/>
          <p:nvPr/>
        </p:nvSpPr>
        <p:spPr>
          <a:xfrm>
            <a:off x="4149462" y="4074434"/>
            <a:ext cx="2520563" cy="4752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Linear Projection of Flattened patches</a:t>
            </a:r>
            <a:endParaRPr lang="en-IN" sz="16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91DCEC2-0CD2-F7A4-6695-161095B2F42B}"/>
              </a:ext>
            </a:extLst>
          </p:cNvPr>
          <p:cNvSpPr txBox="1"/>
          <p:nvPr/>
        </p:nvSpPr>
        <p:spPr>
          <a:xfrm>
            <a:off x="3263033" y="3956022"/>
            <a:ext cx="3952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]</a:t>
            </a:r>
            <a:endParaRPr lang="en-IN" sz="8800" dirty="0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01175D6-0BE1-9B85-5780-8B1F00762F2E}"/>
              </a:ext>
            </a:extLst>
          </p:cNvPr>
          <p:cNvCxnSpPr>
            <a:cxnSpLocks/>
          </p:cNvCxnSpPr>
          <p:nvPr/>
        </p:nvCxnSpPr>
        <p:spPr>
          <a:xfrm>
            <a:off x="3578297" y="4745252"/>
            <a:ext cx="4970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9" name="Picture 138">
            <a:extLst>
              <a:ext uri="{FF2B5EF4-FFF2-40B4-BE49-F238E27FC236}">
                <a16:creationId xmlns:a16="http://schemas.microsoft.com/office/drawing/2014/main" id="{6BB263BA-0C86-AF5D-B9B3-AA1F463415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06" b="85449"/>
          <a:stretch/>
        </p:blipFill>
        <p:spPr>
          <a:xfrm>
            <a:off x="4177605" y="4670966"/>
            <a:ext cx="152600" cy="148571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5D8C6E25-A1C0-1C60-3566-00AC811459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0" r="68805" b="85449"/>
          <a:stretch/>
        </p:blipFill>
        <p:spPr>
          <a:xfrm>
            <a:off x="4366452" y="4674217"/>
            <a:ext cx="152601" cy="148571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F2E7B15C-F9E6-3F0A-4EB7-592B2D196A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3" t="816" r="46663" b="84496"/>
          <a:stretch/>
        </p:blipFill>
        <p:spPr>
          <a:xfrm>
            <a:off x="4567596" y="4674216"/>
            <a:ext cx="152602" cy="149971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6588F5D-9AED-E399-393C-8539E4087D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8" t="382" r="34337" b="84930"/>
          <a:stretch/>
        </p:blipFill>
        <p:spPr>
          <a:xfrm>
            <a:off x="4750486" y="4679297"/>
            <a:ext cx="152603" cy="149971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39472E2F-7EBA-2A1E-EE11-A61F65941BCD}"/>
              </a:ext>
            </a:extLst>
          </p:cNvPr>
          <p:cNvSpPr txBox="1"/>
          <p:nvPr/>
        </p:nvSpPr>
        <p:spPr>
          <a:xfrm>
            <a:off x="5012835" y="4494631"/>
            <a:ext cx="110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……….</a:t>
            </a:r>
            <a:endParaRPr lang="en-IN" dirty="0"/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7463C28F-9B0A-A349-CF5D-E6E66A8F82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06" b="85449"/>
          <a:stretch/>
        </p:blipFill>
        <p:spPr>
          <a:xfrm>
            <a:off x="6445730" y="4670966"/>
            <a:ext cx="152600" cy="148571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E5858C2C-5440-8991-77E9-01F7FD8372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8" t="382" r="34337" b="84930"/>
          <a:stretch/>
        </p:blipFill>
        <p:spPr>
          <a:xfrm rot="10800000">
            <a:off x="5854940" y="4679297"/>
            <a:ext cx="152603" cy="149971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5583BFFB-7CB7-0BBE-40B7-0188B08F8D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3" t="816" r="46663" b="84496"/>
          <a:stretch/>
        </p:blipFill>
        <p:spPr>
          <a:xfrm rot="10800000">
            <a:off x="6066318" y="4679297"/>
            <a:ext cx="152602" cy="149971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77097AF-BA88-F6A2-411C-C62377CDBE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0" r="68805" b="85449"/>
          <a:stretch/>
        </p:blipFill>
        <p:spPr>
          <a:xfrm rot="10800000">
            <a:off x="6250775" y="4677062"/>
            <a:ext cx="152601" cy="148571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CF9149F4-D1A5-C257-3CD5-3ED6C6106C7A}"/>
              </a:ext>
            </a:extLst>
          </p:cNvPr>
          <p:cNvSpPr txBox="1"/>
          <p:nvPr/>
        </p:nvSpPr>
        <p:spPr>
          <a:xfrm>
            <a:off x="2822690" y="3445870"/>
            <a:ext cx="11028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Patch  + Position embedding</a:t>
            </a:r>
            <a:endParaRPr lang="en-IN" sz="1000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D174C95-E50D-88BD-A654-CBF38BD8CE1C}"/>
              </a:ext>
            </a:extLst>
          </p:cNvPr>
          <p:cNvSpPr/>
          <p:nvPr/>
        </p:nvSpPr>
        <p:spPr>
          <a:xfrm>
            <a:off x="4212361" y="3547083"/>
            <a:ext cx="154091" cy="16558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DAE5010-1D23-F3A8-BCE7-B1BA7D5763BB}"/>
              </a:ext>
            </a:extLst>
          </p:cNvPr>
          <p:cNvSpPr/>
          <p:nvPr/>
        </p:nvSpPr>
        <p:spPr>
          <a:xfrm>
            <a:off x="4072416" y="3547083"/>
            <a:ext cx="154091" cy="165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0</a:t>
            </a:r>
            <a:endParaRPr lang="en-IN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CAEF32A-A7DE-3EF1-3F8C-129AEBCB5ECF}"/>
              </a:ext>
            </a:extLst>
          </p:cNvPr>
          <p:cNvSpPr/>
          <p:nvPr/>
        </p:nvSpPr>
        <p:spPr>
          <a:xfrm>
            <a:off x="4636225" y="3554143"/>
            <a:ext cx="154091" cy="16558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BF35E82-5764-C5C3-B7F8-D4D3A555204B}"/>
              </a:ext>
            </a:extLst>
          </p:cNvPr>
          <p:cNvSpPr/>
          <p:nvPr/>
        </p:nvSpPr>
        <p:spPr>
          <a:xfrm>
            <a:off x="4496280" y="3554143"/>
            <a:ext cx="154091" cy="165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1</a:t>
            </a:r>
            <a:endParaRPr lang="en-IN" dirty="0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411CB34-E8C2-2B77-1445-3AF9BB353BC8}"/>
              </a:ext>
            </a:extLst>
          </p:cNvPr>
          <p:cNvSpPr/>
          <p:nvPr/>
        </p:nvSpPr>
        <p:spPr>
          <a:xfrm>
            <a:off x="5050724" y="3554143"/>
            <a:ext cx="154091" cy="16558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2F25EE7-29D1-C8E8-F482-7116B5E3AC75}"/>
              </a:ext>
            </a:extLst>
          </p:cNvPr>
          <p:cNvSpPr/>
          <p:nvPr/>
        </p:nvSpPr>
        <p:spPr>
          <a:xfrm>
            <a:off x="4910779" y="3554143"/>
            <a:ext cx="154091" cy="165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2</a:t>
            </a:r>
            <a:endParaRPr lang="en-IN" dirty="0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FC73947-2057-567D-3D48-72F6EFF45C76}"/>
              </a:ext>
            </a:extLst>
          </p:cNvPr>
          <p:cNvSpPr/>
          <p:nvPr/>
        </p:nvSpPr>
        <p:spPr>
          <a:xfrm>
            <a:off x="5489487" y="3561478"/>
            <a:ext cx="154091" cy="16558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A38FFF9-636D-06F7-ECE4-CE1AA2CBF0A8}"/>
              </a:ext>
            </a:extLst>
          </p:cNvPr>
          <p:cNvSpPr/>
          <p:nvPr/>
        </p:nvSpPr>
        <p:spPr>
          <a:xfrm>
            <a:off x="5349542" y="3561478"/>
            <a:ext cx="154091" cy="165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3</a:t>
            </a:r>
            <a:endParaRPr lang="en-IN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44109B2-B38A-C01B-73C1-51210A7A49D6}"/>
              </a:ext>
            </a:extLst>
          </p:cNvPr>
          <p:cNvSpPr/>
          <p:nvPr/>
        </p:nvSpPr>
        <p:spPr>
          <a:xfrm>
            <a:off x="6598330" y="3535016"/>
            <a:ext cx="154091" cy="16558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BE8CFE-1902-CAE2-E1E0-00551E334458}"/>
              </a:ext>
            </a:extLst>
          </p:cNvPr>
          <p:cNvSpPr/>
          <p:nvPr/>
        </p:nvSpPr>
        <p:spPr>
          <a:xfrm>
            <a:off x="6458385" y="3535016"/>
            <a:ext cx="154091" cy="165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1258581-900A-95F5-DFCF-63821CC947FB}"/>
              </a:ext>
            </a:extLst>
          </p:cNvPr>
          <p:cNvCxnSpPr/>
          <p:nvPr/>
        </p:nvCxnSpPr>
        <p:spPr>
          <a:xfrm flipV="1">
            <a:off x="4650371" y="3178831"/>
            <a:ext cx="0" cy="89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59D5FD20-3B4C-C7ED-3D7E-25C7A8177DF5}"/>
              </a:ext>
            </a:extLst>
          </p:cNvPr>
          <p:cNvCxnSpPr/>
          <p:nvPr/>
        </p:nvCxnSpPr>
        <p:spPr>
          <a:xfrm flipV="1">
            <a:off x="5064870" y="3186282"/>
            <a:ext cx="0" cy="89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29E78B5-E7C9-8B2A-5FA3-240EB2871598}"/>
              </a:ext>
            </a:extLst>
          </p:cNvPr>
          <p:cNvCxnSpPr/>
          <p:nvPr/>
        </p:nvCxnSpPr>
        <p:spPr>
          <a:xfrm flipV="1">
            <a:off x="5503633" y="3181210"/>
            <a:ext cx="0" cy="89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F94DD62-2617-5B17-A394-3BC6C3336F29}"/>
              </a:ext>
            </a:extLst>
          </p:cNvPr>
          <p:cNvCxnSpPr/>
          <p:nvPr/>
        </p:nvCxnSpPr>
        <p:spPr>
          <a:xfrm flipV="1">
            <a:off x="6612476" y="3177198"/>
            <a:ext cx="0" cy="89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54190331-02FC-69AB-2E99-C5367B8B52D5}"/>
              </a:ext>
            </a:extLst>
          </p:cNvPr>
          <p:cNvSpPr txBox="1"/>
          <p:nvPr/>
        </p:nvSpPr>
        <p:spPr>
          <a:xfrm>
            <a:off x="5674963" y="3392512"/>
            <a:ext cx="110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……….</a:t>
            </a:r>
            <a:endParaRPr lang="en-IN" dirty="0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CA423184-E94E-3F2C-A3A1-C3D85EC316D4}"/>
              </a:ext>
            </a:extLst>
          </p:cNvPr>
          <p:cNvCxnSpPr/>
          <p:nvPr/>
        </p:nvCxnSpPr>
        <p:spPr>
          <a:xfrm flipV="1">
            <a:off x="4212361" y="3186282"/>
            <a:ext cx="0" cy="348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21A953F-E011-89B3-61F5-DA7867879B01}"/>
              </a:ext>
            </a:extLst>
          </p:cNvPr>
          <p:cNvCxnSpPr>
            <a:cxnSpLocks/>
          </p:cNvCxnSpPr>
          <p:nvPr/>
        </p:nvCxnSpPr>
        <p:spPr>
          <a:xfrm flipV="1">
            <a:off x="6445730" y="1836222"/>
            <a:ext cx="0" cy="668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9D929761-D5C9-5020-81A2-49C16319CE30}"/>
              </a:ext>
            </a:extLst>
          </p:cNvPr>
          <p:cNvCxnSpPr>
            <a:cxnSpLocks/>
            <a:stCxn id="123" idx="3"/>
            <a:endCxn id="12" idx="3"/>
          </p:cNvCxnSpPr>
          <p:nvPr/>
        </p:nvCxnSpPr>
        <p:spPr>
          <a:xfrm>
            <a:off x="6686093" y="1551752"/>
            <a:ext cx="374217" cy="1836045"/>
          </a:xfrm>
          <a:prstGeom prst="bentConnector3">
            <a:avLst>
              <a:gd name="adj1" fmla="val 470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D30542D8-EA60-82C7-C1FA-F43C86AB8BA7}"/>
              </a:ext>
            </a:extLst>
          </p:cNvPr>
          <p:cNvSpPr txBox="1"/>
          <p:nvPr/>
        </p:nvSpPr>
        <p:spPr>
          <a:xfrm>
            <a:off x="4144352" y="3499892"/>
            <a:ext cx="24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endParaRPr lang="en-IN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FB45ADC-695F-EC00-89F0-837DF0904E65}"/>
              </a:ext>
            </a:extLst>
          </p:cNvPr>
          <p:cNvCxnSpPr>
            <a:cxnSpLocks/>
            <a:endCxn id="52" idx="4"/>
          </p:cNvCxnSpPr>
          <p:nvPr/>
        </p:nvCxnSpPr>
        <p:spPr>
          <a:xfrm flipV="1">
            <a:off x="10311621" y="2199856"/>
            <a:ext cx="11575" cy="96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Brace 40">
            <a:extLst>
              <a:ext uri="{FF2B5EF4-FFF2-40B4-BE49-F238E27FC236}">
                <a16:creationId xmlns:a16="http://schemas.microsoft.com/office/drawing/2014/main" id="{B4DDDE00-9534-7D4A-566F-A14D4C12E648}"/>
              </a:ext>
            </a:extLst>
          </p:cNvPr>
          <p:cNvSpPr/>
          <p:nvPr/>
        </p:nvSpPr>
        <p:spPr>
          <a:xfrm rot="16200000">
            <a:off x="10177363" y="633730"/>
            <a:ext cx="291667" cy="1914580"/>
          </a:xfrm>
          <a:prstGeom prst="rightBrace">
            <a:avLst>
              <a:gd name="adj1" fmla="val 3235"/>
              <a:gd name="adj2" fmla="val 4784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0325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34</a:t>
            </a:fld>
            <a:endParaRPr lang="en-US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AB0E8-0D78-F273-3753-F4B9EA8E9B3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ViT Result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94110A3-C952-12D5-61DD-BDB24BB12909}"/>
              </a:ext>
            </a:extLst>
          </p:cNvPr>
          <p:cNvGraphicFramePr>
            <a:graphicFrameLocks noGrp="1"/>
          </p:cNvGraphicFramePr>
          <p:nvPr/>
        </p:nvGraphicFramePr>
        <p:xfrm>
          <a:off x="7196992" y="1037838"/>
          <a:ext cx="3365500" cy="3139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6462">
                  <a:extLst>
                    <a:ext uri="{9D8B030D-6E8A-4147-A177-3AD203B41FA5}">
                      <a16:colId xmlns:a16="http://schemas.microsoft.com/office/drawing/2014/main" val="200121641"/>
                    </a:ext>
                  </a:extLst>
                </a:gridCol>
                <a:gridCol w="1099038">
                  <a:extLst>
                    <a:ext uri="{9D8B030D-6E8A-4147-A177-3AD203B41FA5}">
                      <a16:colId xmlns:a16="http://schemas.microsoft.com/office/drawing/2014/main" val="3651674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Test Accuracy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17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Precision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597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Sensitivity (Recall):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76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Specificity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7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F1 score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84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ROC AUC Score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832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Confusion matrix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[[33  2]</a:t>
                      </a:r>
                    </a:p>
                    <a:p>
                      <a:r>
                        <a:rPr lang="en-US" dirty="0"/>
                        <a:t> [1  34]]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9942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2CDA053-1628-7891-64CB-364F6BE09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497428"/>
              </p:ext>
            </p:extLst>
          </p:nvPr>
        </p:nvGraphicFramePr>
        <p:xfrm>
          <a:off x="767862" y="1271236"/>
          <a:ext cx="5194738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5019">
                  <a:extLst>
                    <a:ext uri="{9D8B030D-6E8A-4147-A177-3AD203B41FA5}">
                      <a16:colId xmlns:a16="http://schemas.microsoft.com/office/drawing/2014/main" val="200121641"/>
                    </a:ext>
                  </a:extLst>
                </a:gridCol>
                <a:gridCol w="2529719">
                  <a:extLst>
                    <a:ext uri="{9D8B030D-6E8A-4147-A177-3AD203B41FA5}">
                      <a16:colId xmlns:a16="http://schemas.microsoft.com/office/drawing/2014/main" val="3651674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Epochs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 [10s per epoch]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6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Loss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Binary Cross entropy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17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Learning rate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0.00002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76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Classifier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Multi-layer perceptron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7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Train-test split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70-30  [150(train)-30(val)-70(test) images]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0922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929EA3-18B5-CAA0-29B4-0D9491E6C862}"/>
              </a:ext>
            </a:extLst>
          </p:cNvPr>
          <p:cNvSpPr txBox="1"/>
          <p:nvPr/>
        </p:nvSpPr>
        <p:spPr>
          <a:xfrm>
            <a:off x="7309153" y="4193196"/>
            <a:ext cx="53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Table: ViT Performance Metrics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58BBCD-E45F-8529-6419-4FBF164168B3}"/>
              </a:ext>
            </a:extLst>
          </p:cNvPr>
          <p:cNvSpPr txBox="1"/>
          <p:nvPr/>
        </p:nvSpPr>
        <p:spPr>
          <a:xfrm>
            <a:off x="1682076" y="6169580"/>
            <a:ext cx="53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Table: Device Specifications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A7541-61E2-9EC3-3E9F-DF5011402554}"/>
              </a:ext>
            </a:extLst>
          </p:cNvPr>
          <p:cNvSpPr txBox="1"/>
          <p:nvPr/>
        </p:nvSpPr>
        <p:spPr>
          <a:xfrm>
            <a:off x="1963059" y="3535742"/>
            <a:ext cx="53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Table: ViT method</a:t>
            </a:r>
            <a:endParaRPr lang="en-IN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D255F65-D3BB-794F-37B3-534A6A316302}"/>
              </a:ext>
            </a:extLst>
          </p:cNvPr>
          <p:cNvGraphicFramePr>
            <a:graphicFrameLocks noGrp="1"/>
          </p:cNvGraphicFramePr>
          <p:nvPr/>
        </p:nvGraphicFramePr>
        <p:xfrm>
          <a:off x="767862" y="4306242"/>
          <a:ext cx="568569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7031">
                  <a:extLst>
                    <a:ext uri="{9D8B030D-6E8A-4147-A177-3AD203B41FA5}">
                      <a16:colId xmlns:a16="http://schemas.microsoft.com/office/drawing/2014/main" val="200121641"/>
                    </a:ext>
                  </a:extLst>
                </a:gridCol>
                <a:gridCol w="3358661">
                  <a:extLst>
                    <a:ext uri="{9D8B030D-6E8A-4147-A177-3AD203B41FA5}">
                      <a16:colId xmlns:a16="http://schemas.microsoft.com/office/drawing/2014/main" val="3651674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Platform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Jupyter Notebook (Google Colab)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6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System RAM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 GB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17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GPU RAM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 GB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76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Disk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78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7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Overall Training 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092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040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F1AEA4-7444-0D1A-8E98-A579668205D7}"/>
              </a:ext>
            </a:extLst>
          </p:cNvPr>
          <p:cNvSpPr/>
          <p:nvPr/>
        </p:nvSpPr>
        <p:spPr>
          <a:xfrm>
            <a:off x="293288" y="2606192"/>
            <a:ext cx="908227" cy="7137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fMRI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8CEBF7-B465-0EBD-A2C0-CA85FD7EFA4A}"/>
              </a:ext>
            </a:extLst>
          </p:cNvPr>
          <p:cNvSpPr/>
          <p:nvPr/>
        </p:nvSpPr>
        <p:spPr>
          <a:xfrm>
            <a:off x="3126787" y="1384656"/>
            <a:ext cx="3334137" cy="774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Deep Feature Extraction</a:t>
            </a:r>
          </a:p>
          <a:p>
            <a:pPr algn="ctr"/>
            <a:r>
              <a:rPr lang="en-US" dirty="0"/>
              <a:t>Vision Transformer [.pth]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B0BD9A-B432-D8D4-69FF-1D11155E38BD}"/>
              </a:ext>
            </a:extLst>
          </p:cNvPr>
          <p:cNvSpPr/>
          <p:nvPr/>
        </p:nvSpPr>
        <p:spPr>
          <a:xfrm>
            <a:off x="3141641" y="3439168"/>
            <a:ext cx="2815490" cy="877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EC414A-59FA-1340-4912-27EB85A1A726}"/>
              </a:ext>
            </a:extLst>
          </p:cNvPr>
          <p:cNvSpPr/>
          <p:nvPr/>
        </p:nvSpPr>
        <p:spPr>
          <a:xfrm>
            <a:off x="8894318" y="4824620"/>
            <a:ext cx="926063" cy="4805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Healthy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571C97-B075-B207-A5A6-CF3D3A8B451D}"/>
              </a:ext>
            </a:extLst>
          </p:cNvPr>
          <p:cNvSpPr/>
          <p:nvPr/>
        </p:nvSpPr>
        <p:spPr>
          <a:xfrm>
            <a:off x="10439251" y="4802840"/>
            <a:ext cx="1552831" cy="4805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Schizophrenia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41507D-F5A7-8680-A3AD-41EC804A43DE}"/>
              </a:ext>
            </a:extLst>
          </p:cNvPr>
          <p:cNvSpPr txBox="1"/>
          <p:nvPr/>
        </p:nvSpPr>
        <p:spPr>
          <a:xfrm>
            <a:off x="3141641" y="3439168"/>
            <a:ext cx="2815490" cy="877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Machine Learning Feature Extraction</a:t>
            </a:r>
          </a:p>
          <a:p>
            <a:r>
              <a:rPr lang="en-GB" dirty="0">
                <a:solidFill>
                  <a:schemeClr val="dk1"/>
                </a:solidFill>
              </a:rPr>
              <a:t>[GLCM + LBP + HOG] -&gt; RFE</a:t>
            </a:r>
          </a:p>
        </p:txBody>
      </p:sp>
      <p:sp>
        <p:nvSpPr>
          <p:cNvPr id="26" name="Flowchart: Or 25">
            <a:extLst>
              <a:ext uri="{FF2B5EF4-FFF2-40B4-BE49-F238E27FC236}">
                <a16:creationId xmlns:a16="http://schemas.microsoft.com/office/drawing/2014/main" id="{868CDABF-E730-DA64-ACC2-24BACE932871}"/>
              </a:ext>
            </a:extLst>
          </p:cNvPr>
          <p:cNvSpPr/>
          <p:nvPr/>
        </p:nvSpPr>
        <p:spPr>
          <a:xfrm>
            <a:off x="7126578" y="2544709"/>
            <a:ext cx="371669" cy="364781"/>
          </a:xfrm>
          <a:prstGeom prst="flowChar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6147EA-1B81-ACED-5663-923EA27B9F66}"/>
              </a:ext>
            </a:extLst>
          </p:cNvPr>
          <p:cNvCxnSpPr>
            <a:cxnSpLocks/>
            <a:stCxn id="46" idx="2"/>
            <a:endCxn id="14" idx="0"/>
          </p:cNvCxnSpPr>
          <p:nvPr/>
        </p:nvCxnSpPr>
        <p:spPr>
          <a:xfrm>
            <a:off x="10416689" y="3036194"/>
            <a:ext cx="798978" cy="17666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344524-225F-9EF6-70EF-FFD84D8FF209}"/>
              </a:ext>
            </a:extLst>
          </p:cNvPr>
          <p:cNvCxnSpPr>
            <a:cxnSpLocks/>
            <a:stCxn id="46" idx="2"/>
            <a:endCxn id="13" idx="0"/>
          </p:cNvCxnSpPr>
          <p:nvPr/>
        </p:nvCxnSpPr>
        <p:spPr>
          <a:xfrm flipH="1">
            <a:off x="9357350" y="3036194"/>
            <a:ext cx="1059339" cy="17884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B3BA071-25B2-4178-AEE5-32A2672D341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ML+Vit Architecture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91B975-81F3-3B9D-8044-D0D50C9E37C9}"/>
              </a:ext>
            </a:extLst>
          </p:cNvPr>
          <p:cNvSpPr txBox="1"/>
          <p:nvPr/>
        </p:nvSpPr>
        <p:spPr>
          <a:xfrm>
            <a:off x="3691486" y="5896157"/>
            <a:ext cx="4079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MF + ViT Implementation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E0BB12B-6B53-A063-2552-5F9309D9EE1C}"/>
              </a:ext>
            </a:extLst>
          </p:cNvPr>
          <p:cNvSpPr/>
          <p:nvPr/>
        </p:nvSpPr>
        <p:spPr>
          <a:xfrm>
            <a:off x="8027393" y="2544709"/>
            <a:ext cx="608159" cy="331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RFE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DADC3A6-5978-9D25-44D9-93B83ABC8C4B}"/>
              </a:ext>
            </a:extLst>
          </p:cNvPr>
          <p:cNvSpPr/>
          <p:nvPr/>
        </p:nvSpPr>
        <p:spPr>
          <a:xfrm>
            <a:off x="9353762" y="2401612"/>
            <a:ext cx="2125853" cy="634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Binary Classifier</a:t>
            </a:r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6837D8-732A-5730-6D8F-271DA3BDDF5A}"/>
              </a:ext>
            </a:extLst>
          </p:cNvPr>
          <p:cNvSpPr txBox="1"/>
          <p:nvPr/>
        </p:nvSpPr>
        <p:spPr>
          <a:xfrm>
            <a:off x="5646109" y="2416513"/>
            <a:ext cx="1617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Feature Concatenation</a:t>
            </a:r>
            <a:endParaRPr lang="en-GB" dirty="0"/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3C6E9ECC-AF98-E1DC-357D-9C67791E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35</a:t>
            </a:fld>
            <a:endParaRPr lang="en-US" sz="1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2F59C9-700A-07D1-54F9-63613AF5B743}"/>
              </a:ext>
            </a:extLst>
          </p:cNvPr>
          <p:cNvSpPr/>
          <p:nvPr/>
        </p:nvSpPr>
        <p:spPr>
          <a:xfrm>
            <a:off x="1534342" y="2497543"/>
            <a:ext cx="981325" cy="9310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Axial plane</a:t>
            </a:r>
          </a:p>
          <a:p>
            <a:pPr algn="ctr"/>
            <a:r>
              <a:rPr lang="en-US" dirty="0"/>
              <a:t>Slice</a:t>
            </a:r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50561C-D326-F072-374D-BB1E00C0AB7A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1201515" y="2963088"/>
            <a:ext cx="3328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6692D17-976F-68EF-EADD-F5F9EA456BB5}"/>
              </a:ext>
            </a:extLst>
          </p:cNvPr>
          <p:cNvCxnSpPr>
            <a:cxnSpLocks/>
          </p:cNvCxnSpPr>
          <p:nvPr/>
        </p:nvCxnSpPr>
        <p:spPr>
          <a:xfrm flipV="1">
            <a:off x="2515667" y="1771878"/>
            <a:ext cx="611120" cy="119121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C298305-E39A-8A55-B657-8997B9098B0C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2515667" y="2963088"/>
            <a:ext cx="625974" cy="914792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FF89F14-A01B-9525-C0FE-BE7B16C75191}"/>
              </a:ext>
            </a:extLst>
          </p:cNvPr>
          <p:cNvCxnSpPr>
            <a:cxnSpLocks/>
            <a:stCxn id="5" idx="3"/>
            <a:endCxn id="26" idx="0"/>
          </p:cNvCxnSpPr>
          <p:nvPr/>
        </p:nvCxnSpPr>
        <p:spPr>
          <a:xfrm>
            <a:off x="6460924" y="1771878"/>
            <a:ext cx="851489" cy="772831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1CC4DB3-3B91-6332-154A-BD05F3C8F0B0}"/>
              </a:ext>
            </a:extLst>
          </p:cNvPr>
          <p:cNvCxnSpPr>
            <a:cxnSpLocks/>
            <a:stCxn id="15" idx="3"/>
            <a:endCxn id="26" idx="4"/>
          </p:cNvCxnSpPr>
          <p:nvPr/>
        </p:nvCxnSpPr>
        <p:spPr>
          <a:xfrm flipV="1">
            <a:off x="5957131" y="2909490"/>
            <a:ext cx="1355282" cy="968390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72C6D50-3829-BE03-1334-4EA7FBE94E39}"/>
              </a:ext>
            </a:extLst>
          </p:cNvPr>
          <p:cNvCxnSpPr>
            <a:cxnSpLocks/>
            <a:stCxn id="26" idx="6"/>
            <a:endCxn id="45" idx="1"/>
          </p:cNvCxnSpPr>
          <p:nvPr/>
        </p:nvCxnSpPr>
        <p:spPr>
          <a:xfrm flipV="1">
            <a:off x="7498247" y="2710707"/>
            <a:ext cx="529146" cy="1639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158FE26-5F78-D2E0-6B03-9581475C0FDA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>
            <a:off x="8635552" y="2710707"/>
            <a:ext cx="718210" cy="8196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44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36</a:t>
            </a:fld>
            <a:endParaRPr lang="en-US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AB0E8-0D78-F273-3753-F4B9EA8E9B3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ML+Vit Result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17983AC-63A9-A334-4D3D-C38546FA8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102449"/>
              </p:ext>
            </p:extLst>
          </p:nvPr>
        </p:nvGraphicFramePr>
        <p:xfrm>
          <a:off x="382696" y="1781208"/>
          <a:ext cx="11540218" cy="4008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2451019749"/>
                    </a:ext>
                  </a:extLst>
                </a:gridCol>
                <a:gridCol w="1415517">
                  <a:extLst>
                    <a:ext uri="{9D8B030D-6E8A-4147-A177-3AD203B41FA5}">
                      <a16:colId xmlns:a16="http://schemas.microsoft.com/office/drawing/2014/main" val="540012648"/>
                    </a:ext>
                  </a:extLst>
                </a:gridCol>
                <a:gridCol w="1731090">
                  <a:extLst>
                    <a:ext uri="{9D8B030D-6E8A-4147-A177-3AD203B41FA5}">
                      <a16:colId xmlns:a16="http://schemas.microsoft.com/office/drawing/2014/main" val="1837575262"/>
                    </a:ext>
                  </a:extLst>
                </a:gridCol>
                <a:gridCol w="1471852">
                  <a:extLst>
                    <a:ext uri="{9D8B030D-6E8A-4147-A177-3AD203B41FA5}">
                      <a16:colId xmlns:a16="http://schemas.microsoft.com/office/drawing/2014/main" val="1954387986"/>
                    </a:ext>
                  </a:extLst>
                </a:gridCol>
                <a:gridCol w="1789093">
                  <a:extLst>
                    <a:ext uri="{9D8B030D-6E8A-4147-A177-3AD203B41FA5}">
                      <a16:colId xmlns:a16="http://schemas.microsoft.com/office/drawing/2014/main" val="3462576703"/>
                    </a:ext>
                  </a:extLst>
                </a:gridCol>
                <a:gridCol w="1789093">
                  <a:extLst>
                    <a:ext uri="{9D8B030D-6E8A-4147-A177-3AD203B41FA5}">
                      <a16:colId xmlns:a16="http://schemas.microsoft.com/office/drawing/2014/main" val="1056130308"/>
                    </a:ext>
                  </a:extLst>
                </a:gridCol>
                <a:gridCol w="1789093">
                  <a:extLst>
                    <a:ext uri="{9D8B030D-6E8A-4147-A177-3AD203B41FA5}">
                      <a16:colId xmlns:a16="http://schemas.microsoft.com/office/drawing/2014/main" val="2345682924"/>
                    </a:ext>
                  </a:extLst>
                </a:gridCol>
              </a:tblGrid>
              <a:tr h="7905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ML + ViT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Feature</a:t>
                      </a:r>
                      <a:endParaRPr lang="en-IN" sz="20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ML (GLCM+LBP+HOG) + ViT  -&gt;  </a:t>
                      </a:r>
                      <a:r>
                        <a:rPr lang="en-IN" sz="2000" dirty="0"/>
                        <a:t>[RFE]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4084777"/>
                  </a:ext>
                </a:extLst>
              </a:tr>
              <a:tr h="10085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Classifier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Logistic Regression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Random Forest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SVM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XGBoost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Adaboost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HistGrading</a:t>
                      </a:r>
                    </a:p>
                    <a:p>
                      <a:pPr algn="ctr"/>
                      <a:r>
                        <a:rPr lang="en-US" sz="2000" dirty="0"/>
                        <a:t>Boosting</a:t>
                      </a:r>
                      <a:endParaRPr lang="en-I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646297"/>
                  </a:ext>
                </a:extLst>
              </a:tr>
              <a:tr h="6283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0.79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0.89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0.79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0.93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0.95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0.93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179775"/>
                  </a:ext>
                </a:extLst>
              </a:tr>
              <a:tr h="7905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Sensitivity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0.93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0.90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0.93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0.93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0.95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0.93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430013"/>
                  </a:ext>
                </a:extLst>
              </a:tr>
              <a:tr h="7905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Specificity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0.65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0.88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0.65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0.93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0.95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0.93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27459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F7D06BE-16C6-6D7A-1E6A-A8F84D0AD8B0}"/>
              </a:ext>
            </a:extLst>
          </p:cNvPr>
          <p:cNvSpPr txBox="1"/>
          <p:nvPr/>
        </p:nvSpPr>
        <p:spPr>
          <a:xfrm>
            <a:off x="269086" y="1411876"/>
            <a:ext cx="998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Table: Comparison of various models from RFE with ML and ViT features combined [70-30 split]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8662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37</a:t>
            </a:fld>
            <a:endParaRPr lang="en-US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AB0E8-0D78-F273-3753-F4B9EA8E9B3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Ml+ViT Result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94110A3-C952-12D5-61DD-BDB24BB12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544984"/>
              </p:ext>
            </p:extLst>
          </p:nvPr>
        </p:nvGraphicFramePr>
        <p:xfrm>
          <a:off x="7196992" y="1037838"/>
          <a:ext cx="3365500" cy="3139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6462">
                  <a:extLst>
                    <a:ext uri="{9D8B030D-6E8A-4147-A177-3AD203B41FA5}">
                      <a16:colId xmlns:a16="http://schemas.microsoft.com/office/drawing/2014/main" val="200121641"/>
                    </a:ext>
                  </a:extLst>
                </a:gridCol>
                <a:gridCol w="1099038">
                  <a:extLst>
                    <a:ext uri="{9D8B030D-6E8A-4147-A177-3AD203B41FA5}">
                      <a16:colId xmlns:a16="http://schemas.microsoft.com/office/drawing/2014/main" val="3651674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Test Accuracy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17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Precision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597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Sensitivity (Recall):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76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Specificity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7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F1 score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84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ROC AUC Score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832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Confusion matrix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[[38  2]</a:t>
                      </a:r>
                    </a:p>
                    <a:p>
                      <a:r>
                        <a:rPr lang="en-US" dirty="0"/>
                        <a:t> [2 38]]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994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929EA3-18B5-CAA0-29B4-0D9491E6C862}"/>
              </a:ext>
            </a:extLst>
          </p:cNvPr>
          <p:cNvSpPr txBox="1"/>
          <p:nvPr/>
        </p:nvSpPr>
        <p:spPr>
          <a:xfrm>
            <a:off x="7309153" y="4193196"/>
            <a:ext cx="53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Table: ViT Performance Metrics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58BBCD-E45F-8529-6419-4FBF164168B3}"/>
              </a:ext>
            </a:extLst>
          </p:cNvPr>
          <p:cNvSpPr txBox="1"/>
          <p:nvPr/>
        </p:nvSpPr>
        <p:spPr>
          <a:xfrm>
            <a:off x="1682076" y="6169580"/>
            <a:ext cx="53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Table: Device Specifications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A7541-61E2-9EC3-3E9F-DF5011402554}"/>
              </a:ext>
            </a:extLst>
          </p:cNvPr>
          <p:cNvSpPr txBox="1"/>
          <p:nvPr/>
        </p:nvSpPr>
        <p:spPr>
          <a:xfrm>
            <a:off x="1963059" y="3088739"/>
            <a:ext cx="53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Table: ML + ViT method</a:t>
            </a:r>
            <a:endParaRPr lang="en-IN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D255F65-D3BB-794F-37B3-534A6A316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457603"/>
              </p:ext>
            </p:extLst>
          </p:nvPr>
        </p:nvGraphicFramePr>
        <p:xfrm>
          <a:off x="767862" y="4306242"/>
          <a:ext cx="568569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7031">
                  <a:extLst>
                    <a:ext uri="{9D8B030D-6E8A-4147-A177-3AD203B41FA5}">
                      <a16:colId xmlns:a16="http://schemas.microsoft.com/office/drawing/2014/main" val="200121641"/>
                    </a:ext>
                  </a:extLst>
                </a:gridCol>
                <a:gridCol w="3358661">
                  <a:extLst>
                    <a:ext uri="{9D8B030D-6E8A-4147-A177-3AD203B41FA5}">
                      <a16:colId xmlns:a16="http://schemas.microsoft.com/office/drawing/2014/main" val="3651674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Platform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Jupyter Notebook (Google Colab)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6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System RAM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 GB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17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GPU RAM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 GB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76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Disk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78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7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Overall Training 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31min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09229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3CCFB03-0717-557E-8812-6CD735224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9715"/>
              </p:ext>
            </p:extLst>
          </p:nvPr>
        </p:nvGraphicFramePr>
        <p:xfrm>
          <a:off x="373002" y="1489032"/>
          <a:ext cx="647541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8451">
                  <a:extLst>
                    <a:ext uri="{9D8B030D-6E8A-4147-A177-3AD203B41FA5}">
                      <a16:colId xmlns:a16="http://schemas.microsoft.com/office/drawing/2014/main" val="200121641"/>
                    </a:ext>
                  </a:extLst>
                </a:gridCol>
                <a:gridCol w="4396961">
                  <a:extLst>
                    <a:ext uri="{9D8B030D-6E8A-4147-A177-3AD203B41FA5}">
                      <a16:colId xmlns:a16="http://schemas.microsoft.com/office/drawing/2014/main" val="3651674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Features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ML (GLCM + LBP + HOG) + ViT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6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Feature Elimination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RFE  (Estimator – Logistic Regression)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17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Train-test split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70-30 </a:t>
                      </a:r>
                      <a:r>
                        <a:rPr lang="en-US" sz="1800" dirty="0"/>
                        <a:t>[250 images]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76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Classifier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Adaboost Classifier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70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369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8B8D673-2EC6-CDDC-5901-04C272895C8E}"/>
              </a:ext>
            </a:extLst>
          </p:cNvPr>
          <p:cNvSpPr/>
          <p:nvPr/>
        </p:nvSpPr>
        <p:spPr>
          <a:xfrm>
            <a:off x="1670538" y="1449445"/>
            <a:ext cx="10375289" cy="33101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dk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F1AEA4-7444-0D1A-8E98-A579668205D7}"/>
              </a:ext>
            </a:extLst>
          </p:cNvPr>
          <p:cNvSpPr/>
          <p:nvPr/>
        </p:nvSpPr>
        <p:spPr>
          <a:xfrm>
            <a:off x="1670537" y="955456"/>
            <a:ext cx="1899139" cy="4944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Website backend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8CEBF7-B465-0EBD-A2C0-CA85FD7EFA4A}"/>
              </a:ext>
            </a:extLst>
          </p:cNvPr>
          <p:cNvSpPr/>
          <p:nvPr/>
        </p:nvSpPr>
        <p:spPr>
          <a:xfrm>
            <a:off x="3271912" y="1766211"/>
            <a:ext cx="3334137" cy="774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Deep Feature Extraction</a:t>
            </a:r>
          </a:p>
          <a:p>
            <a:pPr algn="ctr"/>
            <a:r>
              <a:rPr lang="en-US" dirty="0">
                <a:solidFill>
                  <a:schemeClr val="dk1"/>
                </a:solidFill>
              </a:rPr>
              <a:t>[</a:t>
            </a:r>
            <a:r>
              <a:rPr lang="en-US" dirty="0"/>
              <a:t>ViT</a:t>
            </a:r>
            <a:r>
              <a:rPr lang="en-US" dirty="0">
                <a:solidFill>
                  <a:schemeClr val="dk1"/>
                </a:solidFill>
              </a:rPr>
              <a:t>.</a:t>
            </a:r>
            <a:r>
              <a:rPr lang="en-US" dirty="0"/>
              <a:t>pth</a:t>
            </a:r>
            <a:r>
              <a:rPr lang="en-US" dirty="0">
                <a:solidFill>
                  <a:schemeClr val="dk1"/>
                </a:solidFill>
              </a:rPr>
              <a:t>]</a:t>
            </a:r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B0BD9A-B432-D8D4-69FF-1D11155E38BD}"/>
              </a:ext>
            </a:extLst>
          </p:cNvPr>
          <p:cNvSpPr/>
          <p:nvPr/>
        </p:nvSpPr>
        <p:spPr>
          <a:xfrm>
            <a:off x="3300132" y="3670074"/>
            <a:ext cx="2815490" cy="877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Feature Extraction</a:t>
            </a:r>
            <a:endParaRPr lang="en-GB" dirty="0"/>
          </a:p>
          <a:p>
            <a:pPr algn="ctr"/>
            <a:r>
              <a:rPr lang="en-GB" dirty="0">
                <a:solidFill>
                  <a:schemeClr val="dk1"/>
                </a:solidFill>
              </a:rPr>
              <a:t>[GLCM + LBP + HOG] -&gt; RFE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EC414A-59FA-1340-4912-27EB85A1A726}"/>
              </a:ext>
            </a:extLst>
          </p:cNvPr>
          <p:cNvSpPr/>
          <p:nvPr/>
        </p:nvSpPr>
        <p:spPr>
          <a:xfrm>
            <a:off x="9026942" y="3947694"/>
            <a:ext cx="926063" cy="4805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Healthy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571C97-B075-B207-A5A6-CF3D3A8B451D}"/>
              </a:ext>
            </a:extLst>
          </p:cNvPr>
          <p:cNvSpPr/>
          <p:nvPr/>
        </p:nvSpPr>
        <p:spPr>
          <a:xfrm>
            <a:off x="10266389" y="3960775"/>
            <a:ext cx="1552831" cy="4805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Schizophrenia</a:t>
            </a:r>
            <a:endParaRPr lang="en-GB" dirty="0"/>
          </a:p>
        </p:txBody>
      </p:sp>
      <p:sp>
        <p:nvSpPr>
          <p:cNvPr id="26" name="Flowchart: Or 25">
            <a:extLst>
              <a:ext uri="{FF2B5EF4-FFF2-40B4-BE49-F238E27FC236}">
                <a16:creationId xmlns:a16="http://schemas.microsoft.com/office/drawing/2014/main" id="{868CDABF-E730-DA64-ACC2-24BACE932871}"/>
              </a:ext>
            </a:extLst>
          </p:cNvPr>
          <p:cNvSpPr/>
          <p:nvPr/>
        </p:nvSpPr>
        <p:spPr>
          <a:xfrm>
            <a:off x="7104844" y="2775615"/>
            <a:ext cx="371669" cy="364781"/>
          </a:xfrm>
          <a:prstGeom prst="flowChar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6147EA-1B81-ACED-5663-923EA27B9F66}"/>
              </a:ext>
            </a:extLst>
          </p:cNvPr>
          <p:cNvCxnSpPr>
            <a:cxnSpLocks/>
            <a:stCxn id="46" idx="2"/>
            <a:endCxn id="14" idx="0"/>
          </p:cNvCxnSpPr>
          <p:nvPr/>
        </p:nvCxnSpPr>
        <p:spPr>
          <a:xfrm>
            <a:off x="10266389" y="3447105"/>
            <a:ext cx="776416" cy="51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344524-225F-9EF6-70EF-FFD84D8FF209}"/>
              </a:ext>
            </a:extLst>
          </p:cNvPr>
          <p:cNvCxnSpPr>
            <a:cxnSpLocks/>
            <a:stCxn id="46" idx="2"/>
            <a:endCxn id="13" idx="0"/>
          </p:cNvCxnSpPr>
          <p:nvPr/>
        </p:nvCxnSpPr>
        <p:spPr>
          <a:xfrm flipH="1">
            <a:off x="9489974" y="3447105"/>
            <a:ext cx="776415" cy="5005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B3BA071-25B2-4178-AEE5-32A2672D341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Cad system Flow diagram -Vit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E0BB12B-6B53-A063-2552-5F9309D9EE1C}"/>
              </a:ext>
            </a:extLst>
          </p:cNvPr>
          <p:cNvSpPr/>
          <p:nvPr/>
        </p:nvSpPr>
        <p:spPr>
          <a:xfrm>
            <a:off x="8398687" y="2781646"/>
            <a:ext cx="558295" cy="331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RFE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DADC3A6-5978-9D25-44D9-93B83ABC8C4B}"/>
              </a:ext>
            </a:extLst>
          </p:cNvPr>
          <p:cNvSpPr/>
          <p:nvPr/>
        </p:nvSpPr>
        <p:spPr>
          <a:xfrm>
            <a:off x="9712922" y="2453396"/>
            <a:ext cx="1106934" cy="9937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Binary Classifier</a:t>
            </a:r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6837D8-732A-5730-6D8F-271DA3BDDF5A}"/>
              </a:ext>
            </a:extLst>
          </p:cNvPr>
          <p:cNvSpPr txBox="1"/>
          <p:nvPr/>
        </p:nvSpPr>
        <p:spPr>
          <a:xfrm>
            <a:off x="5624375" y="2647419"/>
            <a:ext cx="1617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Feature Concatenation</a:t>
            </a:r>
            <a:endParaRPr lang="en-GB" dirty="0"/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3C6E9ECC-AF98-E1DC-357D-9C67791E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38</a:t>
            </a:fld>
            <a:endParaRPr lang="en-US" sz="1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286693-4F8F-C058-FE71-E0F5681DB9D8}"/>
              </a:ext>
            </a:extLst>
          </p:cNvPr>
          <p:cNvSpPr/>
          <p:nvPr/>
        </p:nvSpPr>
        <p:spPr>
          <a:xfrm>
            <a:off x="93882" y="2593354"/>
            <a:ext cx="1113862" cy="884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fMRI</a:t>
            </a:r>
          </a:p>
          <a:p>
            <a:pPr algn="ctr"/>
            <a:r>
              <a:rPr lang="en-US" dirty="0"/>
              <a:t>Axial plane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4880E9-C326-0C94-C0B1-B7CA3DD56614}"/>
              </a:ext>
            </a:extLst>
          </p:cNvPr>
          <p:cNvSpPr/>
          <p:nvPr/>
        </p:nvSpPr>
        <p:spPr>
          <a:xfrm>
            <a:off x="9563029" y="5004346"/>
            <a:ext cx="1242293" cy="9937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Diagnostic Result</a:t>
            </a:r>
            <a:endParaRPr lang="en-GB" dirty="0">
              <a:solidFill>
                <a:schemeClr val="dk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046413-3024-788E-F9FB-6D15A81AD2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184176" y="4757045"/>
            <a:ext cx="0" cy="247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F3FFF9-6759-1D14-A88E-EF6D2D2C0721}"/>
              </a:ext>
            </a:extLst>
          </p:cNvPr>
          <p:cNvSpPr txBox="1"/>
          <p:nvPr/>
        </p:nvSpPr>
        <p:spPr>
          <a:xfrm>
            <a:off x="6433267" y="1465486"/>
            <a:ext cx="1774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3072 features – 12th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9A376F-0BF2-EC38-D636-A305D02CD091}"/>
              </a:ext>
            </a:extLst>
          </p:cNvPr>
          <p:cNvSpPr txBox="1"/>
          <p:nvPr/>
        </p:nvSpPr>
        <p:spPr>
          <a:xfrm>
            <a:off x="6503828" y="4145314"/>
            <a:ext cx="1106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512</a:t>
            </a:r>
          </a:p>
          <a:p>
            <a:pPr algn="ctr"/>
            <a:r>
              <a:rPr lang="en-US" dirty="0">
                <a:solidFill>
                  <a:schemeClr val="dk1"/>
                </a:solidFill>
              </a:rPr>
              <a:t>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B72194-6E10-39DD-F531-A7EA2E499540}"/>
              </a:ext>
            </a:extLst>
          </p:cNvPr>
          <p:cNvSpPr txBox="1"/>
          <p:nvPr/>
        </p:nvSpPr>
        <p:spPr>
          <a:xfrm>
            <a:off x="8459157" y="2179844"/>
            <a:ext cx="1703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1536 </a:t>
            </a:r>
          </a:p>
          <a:p>
            <a:pPr algn="ctr"/>
            <a:r>
              <a:rPr lang="en-US" dirty="0">
                <a:solidFill>
                  <a:schemeClr val="dk1"/>
                </a:solidFill>
              </a:rPr>
              <a:t>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AEDD7-F9EF-2A65-3A55-B17477CB622E}"/>
              </a:ext>
            </a:extLst>
          </p:cNvPr>
          <p:cNvSpPr txBox="1"/>
          <p:nvPr/>
        </p:nvSpPr>
        <p:spPr>
          <a:xfrm>
            <a:off x="7152361" y="2264196"/>
            <a:ext cx="1596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3584 </a:t>
            </a:r>
          </a:p>
          <a:p>
            <a:pPr algn="ctr"/>
            <a:r>
              <a:rPr lang="en-US" dirty="0">
                <a:solidFill>
                  <a:schemeClr val="dk1"/>
                </a:solidFill>
              </a:rPr>
              <a:t>features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FBD2D99-85F5-A168-0969-6B58E297D0F2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207744" y="2153433"/>
            <a:ext cx="2064168" cy="88200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93B2149-7279-ECC4-1075-70A3F5FD80E5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1207744" y="3035436"/>
            <a:ext cx="2092388" cy="10733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0750C13-C350-C409-9518-6761B12D87A9}"/>
              </a:ext>
            </a:extLst>
          </p:cNvPr>
          <p:cNvCxnSpPr>
            <a:cxnSpLocks/>
            <a:stCxn id="6" idx="3"/>
            <a:endCxn id="26" idx="4"/>
          </p:cNvCxnSpPr>
          <p:nvPr/>
        </p:nvCxnSpPr>
        <p:spPr>
          <a:xfrm flipV="1">
            <a:off x="6115622" y="3140396"/>
            <a:ext cx="1175057" cy="968390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A4A6AA7-A1E8-C180-8C37-055C9B5371D1}"/>
              </a:ext>
            </a:extLst>
          </p:cNvPr>
          <p:cNvCxnSpPr>
            <a:cxnSpLocks/>
            <a:stCxn id="5" idx="3"/>
            <a:endCxn id="26" idx="0"/>
          </p:cNvCxnSpPr>
          <p:nvPr/>
        </p:nvCxnSpPr>
        <p:spPr>
          <a:xfrm>
            <a:off x="6606049" y="2153433"/>
            <a:ext cx="684630" cy="622182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5571D8E-EAFA-A5AE-21F9-962CFFE143EB}"/>
              </a:ext>
            </a:extLst>
          </p:cNvPr>
          <p:cNvCxnSpPr>
            <a:cxnSpLocks/>
            <a:stCxn id="26" idx="6"/>
            <a:endCxn id="45" idx="1"/>
          </p:cNvCxnSpPr>
          <p:nvPr/>
        </p:nvCxnSpPr>
        <p:spPr>
          <a:xfrm flipV="1">
            <a:off x="7476513" y="2947644"/>
            <a:ext cx="922174" cy="10362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242AEB3-8C23-2689-CF1A-24FB68C17D79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>
            <a:off x="8956982" y="2947644"/>
            <a:ext cx="755940" cy="260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649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3BA071-25B2-4178-AEE5-32A2672D341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Cad system DEMO using Vit – Openneuro 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3C6E9ECC-AF98-E1DC-357D-9C67791E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39</a:t>
            </a:fld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984397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000" b="1" smtClean="0"/>
              <a:t>4</a:t>
            </a:fld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Problem statement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46B023-7D47-F56B-4AB0-4A906F34C36E}"/>
              </a:ext>
            </a:extLst>
          </p:cNvPr>
          <p:cNvSpPr txBox="1"/>
          <p:nvPr/>
        </p:nvSpPr>
        <p:spPr>
          <a:xfrm>
            <a:off x="644770" y="1498778"/>
            <a:ext cx="530762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Calibri"/>
              </a:rPr>
              <a:t>Subjective evaluation by  psychiatrist.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Calibri"/>
              </a:rPr>
              <a:t>Neuroradiologists interprets MRI images and provide diagnostic report.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Calibri"/>
              </a:rPr>
              <a:t>Psychiatrist evaluates the report.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Calibri"/>
              </a:rPr>
              <a:t>This manual examination is a time-consuming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Calibri"/>
              </a:rPr>
              <a:t>Misdiagnosis due to lack of CAD  system for evaluation.</a:t>
            </a:r>
          </a:p>
        </p:txBody>
      </p:sp>
      <p:pic>
        <p:nvPicPr>
          <p:cNvPr id="2052" name="Picture 4" descr="Schizophrenia: Definition, Diagnosis, Treatment and Prevalence">
            <a:extLst>
              <a:ext uri="{FF2B5EF4-FFF2-40B4-BE49-F238E27FC236}">
                <a16:creationId xmlns:a16="http://schemas.microsoft.com/office/drawing/2014/main" id="{3DB60429-5626-A5DA-FD34-255322C9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958" y="707886"/>
            <a:ext cx="4980842" cy="2789272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hat Do My MRI Scans Mean? - Intercoastal Medical Group">
            <a:extLst>
              <a:ext uri="{FF2B5EF4-FFF2-40B4-BE49-F238E27FC236}">
                <a16:creationId xmlns:a16="http://schemas.microsoft.com/office/drawing/2014/main" id="{43B5A8D8-EAA3-1146-DEA8-99679ACFA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9" t="6292" r="5518" b="3461"/>
          <a:stretch/>
        </p:blipFill>
        <p:spPr bwMode="auto">
          <a:xfrm>
            <a:off x="6895137" y="3364747"/>
            <a:ext cx="3936484" cy="312401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526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3BA071-25B2-4178-AEE5-32A2672D341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Cad system DEMO using Vit – Openneuro 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3C6E9ECC-AF98-E1DC-357D-9C67791E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40</a:t>
            </a:fld>
            <a:endParaRPr lang="en-US" sz="1800" b="1" dirty="0"/>
          </a:p>
        </p:txBody>
      </p:sp>
      <p:pic>
        <p:nvPicPr>
          <p:cNvPr id="4" name="OPEN_NEURO x Multirange">
            <a:hlinkClick r:id="" action="ppaction://media"/>
            <a:extLst>
              <a:ext uri="{FF2B5EF4-FFF2-40B4-BE49-F238E27FC236}">
                <a16:creationId xmlns:a16="http://schemas.microsoft.com/office/drawing/2014/main" id="{4A6B873F-62A9-B039-42A1-D164ACE4EC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260" y="791308"/>
            <a:ext cx="10785231" cy="606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3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583089-96E3-25F5-EB87-A73A1501D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586642"/>
              </p:ext>
            </p:extLst>
          </p:nvPr>
        </p:nvGraphicFramePr>
        <p:xfrm>
          <a:off x="2566723" y="1395915"/>
          <a:ext cx="7058554" cy="4066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888">
                  <a:extLst>
                    <a:ext uri="{9D8B030D-6E8A-4147-A177-3AD203B41FA5}">
                      <a16:colId xmlns:a16="http://schemas.microsoft.com/office/drawing/2014/main" val="102048750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645872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43301523"/>
                    </a:ext>
                  </a:extLst>
                </a:gridCol>
              </a:tblGrid>
              <a:tr h="46433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File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Diagnosis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Axial Slice Index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6669238"/>
                  </a:ext>
                </a:extLst>
              </a:tr>
              <a:tr h="46433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sub-01_T1w.nii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Healthy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148,149,150,151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910478"/>
                  </a:ext>
                </a:extLst>
              </a:tr>
              <a:tr h="46433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sub-05_T1w.nii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Healthy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148,149,150,151,152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039983"/>
                  </a:ext>
                </a:extLst>
              </a:tr>
              <a:tr h="46433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sub-09_T1w.nii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Healthy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142,143,144,145,146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6049934"/>
                  </a:ext>
                </a:extLst>
              </a:tr>
              <a:tr h="46433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sub-15_T1w.nii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Healthy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146,147,148,149,150,151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486403"/>
                  </a:ext>
                </a:extLst>
              </a:tr>
              <a:tr h="46433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sub-20_T1w.nii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Healthy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147,148,149,150,151,152,153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6721011"/>
                  </a:ext>
                </a:extLst>
              </a:tr>
              <a:tr h="46433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sub-36_T1w.nii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Healthy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143,144,145,146,147,148,149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506479"/>
                  </a:ext>
                </a:extLst>
              </a:tr>
              <a:tr h="46433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sub-38_T1w.nii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Healthy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143,144,145,146,147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71869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45A9089-712B-5A95-0C1A-5DB444400DAB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Openneuro dataset result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13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583089-96E3-25F5-EB87-A73A1501D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067135"/>
              </p:ext>
            </p:extLst>
          </p:nvPr>
        </p:nvGraphicFramePr>
        <p:xfrm>
          <a:off x="2032000" y="1483787"/>
          <a:ext cx="8127999" cy="3890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2048750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645872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43301523"/>
                    </a:ext>
                  </a:extLst>
                </a:gridCol>
              </a:tblGrid>
              <a:tr h="46433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File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Diagnosis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Axial Slice Index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6669238"/>
                  </a:ext>
                </a:extLst>
              </a:tr>
              <a:tr h="46433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sub-07_T1w.nii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Schizophrenia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143,144,145,146,147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910478"/>
                  </a:ext>
                </a:extLst>
              </a:tr>
              <a:tr h="46433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sub-11_T1w.nii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Schizophrenia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147,148,149,150,151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039983"/>
                  </a:ext>
                </a:extLst>
              </a:tr>
              <a:tr h="46433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sub-12_T1w.nii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Schizophrenia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144,145,146,147,148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6049934"/>
                  </a:ext>
                </a:extLst>
              </a:tr>
              <a:tr h="46433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sub-17_T1w.nii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Schizophrenia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144,145,146,147,148,148,149,150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486403"/>
                  </a:ext>
                </a:extLst>
              </a:tr>
              <a:tr h="46433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sub-27_T1w.nii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Schizophrenia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129,130,131,132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6721011"/>
                  </a:ext>
                </a:extLst>
              </a:tr>
              <a:tr h="46433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sub-35_T1w.nii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Schizophrenia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148,149,150,151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506479"/>
                  </a:ext>
                </a:extLst>
              </a:tr>
              <a:tr h="46433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sub-37_T1w.nii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Schizophrenia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144,145,146,147,148,149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71869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5DBCDF8-0D88-F985-3462-3DD41CDE0BD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Openneuro dataset result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380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3BA071-25B2-4178-AEE5-32A2672D341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Cad system specification 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3C6E9ECC-AF98-E1DC-357D-9C67791E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43</a:t>
            </a:fld>
            <a:endParaRPr lang="en-US" sz="1800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0B4D4A-0426-E0BE-C0F6-6B9647651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9005"/>
              </p:ext>
            </p:extLst>
          </p:nvPr>
        </p:nvGraphicFramePr>
        <p:xfrm>
          <a:off x="3253154" y="2047486"/>
          <a:ext cx="568569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7031">
                  <a:extLst>
                    <a:ext uri="{9D8B030D-6E8A-4147-A177-3AD203B41FA5}">
                      <a16:colId xmlns:a16="http://schemas.microsoft.com/office/drawing/2014/main" val="200121641"/>
                    </a:ext>
                  </a:extLst>
                </a:gridCol>
                <a:gridCol w="3358661">
                  <a:extLst>
                    <a:ext uri="{9D8B030D-6E8A-4147-A177-3AD203B41FA5}">
                      <a16:colId xmlns:a16="http://schemas.microsoft.com/office/drawing/2014/main" val="3651674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Platform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Windows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6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Browser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Google Chrome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17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Tech Stack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Flask, HTML, CSS, Python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76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System RAM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7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Prediction 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3 to 5 secs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09229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3EBC8A7-DA69-2117-84F7-68DB8964CEDC}"/>
              </a:ext>
            </a:extLst>
          </p:cNvPr>
          <p:cNvSpPr txBox="1"/>
          <p:nvPr/>
        </p:nvSpPr>
        <p:spPr>
          <a:xfrm>
            <a:off x="4482228" y="1565886"/>
            <a:ext cx="53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Table: Local Device Specifications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0855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3BA071-25B2-4178-AEE5-32A2672D341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Comparision with previous works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3C6E9ECC-AF98-E1DC-357D-9C67791E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44</a:t>
            </a:fld>
            <a:endParaRPr lang="en-US" sz="180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515452E-876B-1032-AEB7-6DEF73AF8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408550"/>
              </p:ext>
            </p:extLst>
          </p:nvPr>
        </p:nvGraphicFramePr>
        <p:xfrm>
          <a:off x="838200" y="1467167"/>
          <a:ext cx="10515600" cy="3923665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95231848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8917521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7756077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79005701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88945912"/>
                    </a:ext>
                  </a:extLst>
                </a:gridCol>
              </a:tblGrid>
              <a:tr h="15113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</a:rPr>
                        <a:t>Modality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</a:rPr>
                        <a:t>Methods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</a:rPr>
                        <a:t>Performance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</a:rPr>
                        <a:t>References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652693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OpenNeuro / SCZ-20, HC – 20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fMRI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VGG16, VGG19, InceptionV3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Acc-91%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[1]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062526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COBRE / SCZ-102, HC-98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fMRI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VGG16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Acc-84%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[2]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50082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OpenNeuro / 99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fMRI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VGG19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Acc-91%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[11]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23190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COBRE / SCZ-102, HC-98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fMRI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ML and VGG16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Acc-94.3%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[1]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619840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NUSDAST/ SCZ-125, HC-125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fMRI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ML and ViT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Acc - 95%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</a:rPr>
                        <a:t>Proposed Work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670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612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C122EBA-F4F1-34D2-E59A-283513A34126}"/>
              </a:ext>
            </a:extLst>
          </p:cNvPr>
          <p:cNvSpPr txBox="1"/>
          <p:nvPr/>
        </p:nvSpPr>
        <p:spPr>
          <a:xfrm>
            <a:off x="287581" y="1067288"/>
            <a:ext cx="1161683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Manic, K. S., Rajinikanth, V., Al-Bimani, A. S., Taniar, D., &amp; Kadry, S. (2022), “Framework to Detect Schizophrenia in Brain MRI Slices with Mayfly Algorithm-Selected Deep and Handcrafted Features”, </a:t>
            </a:r>
            <a:r>
              <a:rPr lang="en-IN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Sensors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vol. 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no. 1, pp. 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280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Multidisciplinary Digital Publishing Institute(MDPI),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doi: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https://doi.org/10.3390/s23010280</a:t>
            </a:r>
            <a:endParaRPr lang="en-US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Zheng, JinChi, et al. , "Diagnosis of schizophrenia based on deep learning using fMRI“, C</a:t>
            </a:r>
            <a:r>
              <a:rPr lang="en-IN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omputational and Mathematical Methods in Medicine</a:t>
            </a:r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Hindawi Limited, </a:t>
            </a:r>
            <a:r>
              <a:rPr lang="en-IN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 doi: 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</a:t>
            </a:r>
            <a:r>
              <a:rPr lang="en-IN" b="0" i="0" u="sng" dirty="0">
                <a:solidFill>
                  <a:srgbClr val="376FA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10.1155/2021/8437260</a:t>
            </a:r>
            <a:endParaRPr lang="en-IN" b="0" i="0" u="sng" dirty="0">
              <a:solidFill>
                <a:srgbClr val="376FA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b="0" i="0" u="sng" dirty="0">
              <a:solidFill>
                <a:srgbClr val="376FA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ZhiHong, et al. "Detecting abnormal brain regions in schizophrenia using structural MRI via machine learning." </a:t>
            </a:r>
            <a:r>
              <a:rPr lang="en-IN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intelligence and neuroscience</a:t>
            </a:r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Hindawi Limited, </a:t>
            </a:r>
            <a:r>
              <a:rPr lang="en-IN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doi: </a:t>
            </a: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b="0" i="0" u="none" strike="noStrike" dirty="0">
                <a:solidFill>
                  <a:srgbClr val="4D8A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https://doi.org/10.1155/2020/6405930</a:t>
            </a:r>
            <a:endParaRPr lang="en-IN" b="0" i="0" u="none" strike="noStrike" dirty="0">
              <a:solidFill>
                <a:srgbClr val="4D8A1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Liu, Dong, et al. "Fusion of handcrafted and deep features for medical image classification." 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Physics: Conference Series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ol. 1345. No. 2. Institute of Physics Publishing Publishing, </a:t>
            </a:r>
            <a:r>
              <a:rPr lang="en-US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				     doi:  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https://doi.org/10.1088/1742-6596/1345/2/022052</a:t>
            </a:r>
            <a:endParaRPr lang="en-IN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 Filippis R, Carbone EA, Gaetano R, Bruni A, Pugliese V, Segura-Garcia C, De Fazio P, “Machine learning techniques in a structural and functional MRI diagnostic approach in schizophrenia: a systematic review”, </a:t>
            </a:r>
            <a:r>
              <a:rPr lang="en-IN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Neuropsychiatric Disease Treatment 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1605-1627, Dove Medical Press Ltd, </a:t>
            </a:r>
            <a:r>
              <a:rPr lang="en-IN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2019.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doi: </a:t>
            </a:r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10.2147/NDT.S202418</a:t>
            </a:r>
            <a:endParaRPr lang="en-IN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45</a:t>
            </a:fld>
            <a:endParaRPr lang="en-US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REferences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363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C122EBA-F4F1-34D2-E59A-283513A34126}"/>
              </a:ext>
            </a:extLst>
          </p:cNvPr>
          <p:cNvSpPr txBox="1"/>
          <p:nvPr/>
        </p:nvSpPr>
        <p:spPr>
          <a:xfrm>
            <a:off x="287581" y="948690"/>
            <a:ext cx="1161683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6"/>
            </a:pP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M. Hu, K. Sim, J. H. Zhou, X. Jiang and C. Guan, "Brain MRI-based 3D Convolutional Neural Networks for Classification of Schizophrenia and Controls," 2020 42nd Annual International Conference of the </a:t>
            </a:r>
            <a:r>
              <a:rPr lang="en-IN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Engineering in Medicine &amp; Biology Society (EMBC), pp. 1742-1745, </a:t>
            </a:r>
            <a:r>
              <a:rPr lang="en-IN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doi: </a:t>
            </a:r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https://10.1109/EMBC44109.2020.9176610</a:t>
            </a:r>
            <a:endParaRPr lang="en-IN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6"/>
            </a:pPr>
            <a:endParaRPr lang="en-IN" b="0" i="0" dirty="0">
              <a:solidFill>
                <a:srgbClr val="4D8A1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6"/>
            </a:pP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Kardani, Shail, Raghav Sharma, and Abhishek Sharma, "Predicting Schizophrenia from fMRI Using Deep Learning." In </a:t>
            </a:r>
            <a:r>
              <a:rPr lang="en-IN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Innovations in Computational Intelligence and Computer Vision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pp. 177-187, </a:t>
            </a:r>
            <a:r>
              <a:rPr lang="en-IN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Springer Nature,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doi: 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http://dx.doi.org/10.1007/978-981-99-2602-2_15</a:t>
            </a:r>
            <a:endParaRPr lang="en-IN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6"/>
            </a:pPr>
            <a:endParaRPr lang="en-IN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6"/>
            </a:pP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Verma, S., Goel, T., Tanveer, M., Ding, W., Sharma, R., &amp; Murugan, R. , "Machine learning techniques for the Schizophrenia diagnosis: A comprehensive review and future research directions" , </a:t>
            </a:r>
            <a:r>
              <a:rPr lang="en-IN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Ambient Intelligence and Humanized Computing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vol.14(5), pp. 4795-4807, </a:t>
            </a:r>
            <a:r>
              <a:rPr lang="en-IN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Springer Science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doi:  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https://doi.org/10.1007/s12652-023-04536-6</a:t>
            </a:r>
            <a:endParaRPr lang="en-IN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6"/>
            </a:pPr>
            <a:endParaRPr lang="en-IN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6"/>
            </a:pP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Mateos-Pérez, José María, Mahsa Dadar, María Lacalle-Aurioles, Yasser Iturria-Medina, Yashar Zeighami, and Alan C. Evans,  "Structural neuroimaging as clinical predictor: A review of machine learning applications.“, </a:t>
            </a:r>
            <a:r>
              <a:rPr lang="en-IN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NeuroImage: Clinical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vol. 20  pp. 506-522, </a:t>
            </a:r>
            <a:r>
              <a:rPr lang="en-IN" b="0" i="1" dirty="0"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Elsevier Inc.</a:t>
            </a:r>
            <a:r>
              <a:rPr lang="en-IN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doi: </a:t>
            </a: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b="0" i="0" u="none" strike="noStrike" dirty="0">
                <a:solidFill>
                  <a:srgbClr val="4D8A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0" i="0" u="none" strike="noStrike" dirty="0">
                <a:solidFill>
                  <a:srgbClr val="4D8A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https://doi.org/10.1016/j.nicl.2018.08.019</a:t>
            </a:r>
            <a:endParaRPr lang="en-IN" dirty="0">
              <a:solidFill>
                <a:srgbClr val="4D8A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6"/>
            </a:pPr>
            <a:endParaRPr lang="en-IN" b="0" i="0" dirty="0">
              <a:solidFill>
                <a:srgbClr val="4D8A1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6"/>
            </a:pP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Tyagi, Ashima, Vibhav Prakash Singh, and Manoj Madhava Gore. "Towards artificial intelligence in mental health: a comprehensive survey on the detection of schizophrenia." </a:t>
            </a:r>
            <a:r>
              <a:rPr lang="en-IN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Multimedia Tools and Applications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82, no. 13 , pp. 20343-20405., </a:t>
            </a:r>
            <a:r>
              <a:rPr lang="en-IN" b="0" i="1" dirty="0"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Springer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2023. 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doi:  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https://doi.org/10.1002/brb3.3002</a:t>
            </a:r>
            <a:endParaRPr lang="en-IN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46</a:t>
            </a:fld>
            <a:endParaRPr lang="en-US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REferences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778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C122EBA-F4F1-34D2-E59A-283513A34126}"/>
              </a:ext>
            </a:extLst>
          </p:cNvPr>
          <p:cNvSpPr txBox="1"/>
          <p:nvPr/>
        </p:nvSpPr>
        <p:spPr>
          <a:xfrm>
            <a:off x="287581" y="948690"/>
            <a:ext cx="116168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11"/>
            </a:pP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Kadry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Taniar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Damasevicius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V. Rajinikanth, “Automated Detection of Schizophrenia from Brain MRI Slices using Optimized Deep-Features,” </a:t>
            </a:r>
            <a:r>
              <a:rPr lang="en-IN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2021 IEEE 7th International Conference on Bio Signals, Images and Instrumentation, ICBSII 2021, 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Mar. 2021,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https://10.1109/ICBSII51839.2021.9445133</a:t>
            </a:r>
            <a:endParaRPr lang="en-IN" b="0" i="0" dirty="0">
              <a:solidFill>
                <a:srgbClr val="4D8A1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47</a:t>
            </a:fld>
            <a:endParaRPr lang="en-US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REferences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216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48</a:t>
            </a:fld>
            <a:endParaRPr lang="en-US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3427534" y="2459504"/>
            <a:ext cx="5336931" cy="193899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Thank You 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Team ECE063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276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3BA071-25B2-4178-AEE5-32A2672D341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Cad system DEMO using Vit - </a:t>
            </a:r>
            <a:r>
              <a:rPr lang="en-US" sz="4000" dirty="0" err="1">
                <a:solidFill>
                  <a:schemeClr val="bg1"/>
                </a:solidFill>
                <a:latin typeface="Algerian" panose="04020705040A02060702" pitchFamily="82" charset="0"/>
              </a:rPr>
              <a:t>Openneuro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3C6E9ECC-AF98-E1DC-357D-9C67791E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49</a:t>
            </a:fld>
            <a:endParaRPr lang="en-US" sz="1800" b="1" dirty="0"/>
          </a:p>
        </p:txBody>
      </p:sp>
      <p:pic>
        <p:nvPicPr>
          <p:cNvPr id="3" name="OPEN_NEURO x Healthy">
            <a:hlinkClick r:id="" action="ppaction://media"/>
            <a:extLst>
              <a:ext uri="{FF2B5EF4-FFF2-40B4-BE49-F238E27FC236}">
                <a16:creationId xmlns:a16="http://schemas.microsoft.com/office/drawing/2014/main" id="{7F940C0B-0ADA-F0E4-42EB-2A6D240BBD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8361" y="1139153"/>
            <a:ext cx="9791700" cy="550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AE30AD-B4BB-6458-4B29-8C0CDE6B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5</a:t>
            </a:fld>
            <a:endParaRPr lang="en-US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CF4D3-971D-6591-67F7-1FC954A73B63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Objectives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5A154F-011D-40B7-863D-B28EFBF6BF2A}"/>
              </a:ext>
            </a:extLst>
          </p:cNvPr>
          <p:cNvSpPr/>
          <p:nvPr/>
        </p:nvSpPr>
        <p:spPr>
          <a:xfrm>
            <a:off x="413239" y="1230410"/>
            <a:ext cx="11075376" cy="1006982"/>
          </a:xfrm>
          <a:prstGeom prst="roundRect">
            <a:avLst>
              <a:gd name="adj" fmla="val 1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Computer-Aided Diagnosis (CAD) system for schizophrenia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detection using fMRI dataset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2FFA7E-34F0-CC1A-6FFD-10500EC6823D}"/>
              </a:ext>
            </a:extLst>
          </p:cNvPr>
          <p:cNvSpPr/>
          <p:nvPr/>
        </p:nvSpPr>
        <p:spPr>
          <a:xfrm>
            <a:off x="485160" y="2534192"/>
            <a:ext cx="11003455" cy="798435"/>
          </a:xfrm>
          <a:prstGeom prst="roundRect">
            <a:avLst>
              <a:gd name="adj" fmla="val 10000"/>
            </a:avLst>
          </a:prstGeom>
          <a:solidFill>
            <a:schemeClr val="accent1">
              <a:lumMod val="20000"/>
              <a:lumOff val="80000"/>
            </a:schemeClr>
          </a:solidFill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Implementation of CAD system using Machine Learning features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B2D67C4-6077-0BAA-5D87-E31B53FB9D24}"/>
              </a:ext>
            </a:extLst>
          </p:cNvPr>
          <p:cNvSpPr/>
          <p:nvPr/>
        </p:nvSpPr>
        <p:spPr>
          <a:xfrm>
            <a:off x="413238" y="3675432"/>
            <a:ext cx="11075377" cy="798435"/>
          </a:xfrm>
          <a:prstGeom prst="roundRect">
            <a:avLst>
              <a:gd name="adj" fmla="val 10000"/>
            </a:avLst>
          </a:prstGeom>
          <a:solidFill>
            <a:schemeClr val="accent1">
              <a:lumMod val="20000"/>
              <a:lumOff val="80000"/>
            </a:schemeClr>
          </a:solidFill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Implementation of CAD system using Deep Learning features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96128AE-9A06-B302-D11B-B1EB7B5EBFB6}"/>
              </a:ext>
            </a:extLst>
          </p:cNvPr>
          <p:cNvSpPr/>
          <p:nvPr/>
        </p:nvSpPr>
        <p:spPr>
          <a:xfrm>
            <a:off x="413238" y="4700049"/>
            <a:ext cx="11003456" cy="1155515"/>
          </a:xfrm>
          <a:prstGeom prst="roundRect">
            <a:avLst>
              <a:gd name="adj" fmla="val 10000"/>
            </a:avLst>
          </a:prstGeom>
          <a:solidFill>
            <a:schemeClr val="accent1">
              <a:lumMod val="20000"/>
              <a:lumOff val="80000"/>
            </a:schemeClr>
          </a:solidFill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Integration of ML features and DL features to create a standard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CAD system for the diagnosis of schizophrenia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Computer-aided diagnosis (CAD) system architecture. | Download Scientific  Diagram">
            <a:extLst>
              <a:ext uri="{FF2B5EF4-FFF2-40B4-BE49-F238E27FC236}">
                <a16:creationId xmlns:a16="http://schemas.microsoft.com/office/drawing/2014/main" id="{81CB794A-4C0C-F30A-AB58-B8F5C9719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3" t="13055" r="45401" b="40653"/>
          <a:stretch/>
        </p:blipFill>
        <p:spPr bwMode="auto">
          <a:xfrm>
            <a:off x="413239" y="1276142"/>
            <a:ext cx="975946" cy="86978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reate ML | Apple Developer Documentation">
            <a:extLst>
              <a:ext uri="{FF2B5EF4-FFF2-40B4-BE49-F238E27FC236}">
                <a16:creationId xmlns:a16="http://schemas.microsoft.com/office/drawing/2014/main" id="{54EF4184-BDCA-F95E-D2D9-4586E8613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23" t="40124" r="6949" b="42662"/>
          <a:stretch/>
        </p:blipFill>
        <p:spPr bwMode="auto">
          <a:xfrm>
            <a:off x="485159" y="2561520"/>
            <a:ext cx="781893" cy="77110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evance of Deep Learning in Diagnostics - Medprime">
            <a:extLst>
              <a:ext uri="{FF2B5EF4-FFF2-40B4-BE49-F238E27FC236}">
                <a16:creationId xmlns:a16="http://schemas.microsoft.com/office/drawing/2014/main" id="{57CF159A-0871-4795-A5D8-92B7D8A7E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7" t="30323" r="33069" b="14683"/>
          <a:stretch/>
        </p:blipFill>
        <p:spPr bwMode="auto">
          <a:xfrm>
            <a:off x="485159" y="4723723"/>
            <a:ext cx="1044703" cy="102058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8A9C87-58FB-38C6-F7F3-2BD74E5EE4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0" t="5600" r="12776" b="1990"/>
          <a:stretch/>
        </p:blipFill>
        <p:spPr>
          <a:xfrm>
            <a:off x="485160" y="3743681"/>
            <a:ext cx="622671" cy="73018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576484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3BA071-25B2-4178-AEE5-32A2672D341E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Cad system DEMO using Vit - Openneuro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3C6E9ECC-AF98-E1DC-357D-9C67791E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50</a:t>
            </a:fld>
            <a:endParaRPr lang="en-US" sz="1800" b="1" dirty="0"/>
          </a:p>
        </p:txBody>
      </p:sp>
      <p:pic>
        <p:nvPicPr>
          <p:cNvPr id="3" name="OPEN_NEURO x Schizo">
            <a:hlinkClick r:id="" action="ppaction://media"/>
            <a:extLst>
              <a:ext uri="{FF2B5EF4-FFF2-40B4-BE49-F238E27FC236}">
                <a16:creationId xmlns:a16="http://schemas.microsoft.com/office/drawing/2014/main" id="{800018EC-9F83-AC78-3E0C-4A39137A1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3238" y="837773"/>
            <a:ext cx="10459915" cy="588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4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6</a:t>
            </a:fld>
            <a:endParaRPr lang="en-US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Literature Survey</a:t>
            </a:r>
            <a:endParaRPr lang="en-IN" sz="2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BE3DE9-34EC-2652-7B95-90C1B8922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631269"/>
              </p:ext>
            </p:extLst>
          </p:nvPr>
        </p:nvGraphicFramePr>
        <p:xfrm>
          <a:off x="449383" y="999764"/>
          <a:ext cx="11130087" cy="489448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19994">
                  <a:extLst>
                    <a:ext uri="{9D8B030D-6E8A-4147-A177-3AD203B41FA5}">
                      <a16:colId xmlns:a16="http://schemas.microsoft.com/office/drawing/2014/main" val="4248129015"/>
                    </a:ext>
                  </a:extLst>
                </a:gridCol>
                <a:gridCol w="4845049">
                  <a:extLst>
                    <a:ext uri="{9D8B030D-6E8A-4147-A177-3AD203B41FA5}">
                      <a16:colId xmlns:a16="http://schemas.microsoft.com/office/drawing/2014/main" val="3939537169"/>
                    </a:ext>
                  </a:extLst>
                </a:gridCol>
                <a:gridCol w="4281366">
                  <a:extLst>
                    <a:ext uri="{9D8B030D-6E8A-4147-A177-3AD203B41FA5}">
                      <a16:colId xmlns:a16="http://schemas.microsoft.com/office/drawing/2014/main" val="2633120853"/>
                    </a:ext>
                  </a:extLst>
                </a:gridCol>
                <a:gridCol w="1283678">
                  <a:extLst>
                    <a:ext uri="{9D8B030D-6E8A-4147-A177-3AD203B41FA5}">
                      <a16:colId xmlns:a16="http://schemas.microsoft.com/office/drawing/2014/main" val="1678067601"/>
                    </a:ext>
                  </a:extLst>
                </a:gridCol>
              </a:tblGrid>
              <a:tr h="32787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(Citation score)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Publication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244664"/>
                  </a:ext>
                </a:extLst>
              </a:tr>
              <a:tr h="89276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i="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Framework to Detect Schizophrenia in Brain MRI Slices with Mayfly Algorithm-Selected Deep and Handcrafted Features (1.86)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i="1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of Sensors</a:t>
                      </a:r>
                      <a:r>
                        <a:rPr lang="en-IN" b="0" i="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b="0" i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vol. 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r>
                        <a:rPr lang="en-US" b="0" i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no. 1, pp. 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280</a:t>
                      </a:r>
                      <a:r>
                        <a:rPr lang="en-US" b="0" i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IN" b="0" i="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Multidisciplinary Digital Publishing Institute(MDPI)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550301"/>
                  </a:ext>
                </a:extLst>
              </a:tr>
              <a:tr h="89276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i="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Diagnosis of schizophrenia based on deep learning using fMRI (1.87)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i="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IN" b="0" i="1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omputational and Mathematical Methods in Medicine</a:t>
                      </a:r>
                      <a:r>
                        <a:rPr lang="en-IN" dirty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Hindawi Limited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07497"/>
                  </a:ext>
                </a:extLst>
              </a:tr>
              <a:tr h="89276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i="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Detecting abnormal brain regions in schizophrenia using structural MRI via machine learning (2.83)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i="1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Computational intelligence and neuroscience</a:t>
                      </a:r>
                      <a:r>
                        <a:rPr lang="en-IN" dirty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Hindawi Limited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924265"/>
                  </a:ext>
                </a:extLst>
              </a:tr>
              <a:tr h="89276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Fusion of handcrafted and deep features for medical image classification (1.56)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of Physics: Conference Series</a:t>
                      </a:r>
                      <a:r>
                        <a:rPr lang="en-US" dirty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b="0" i="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b="0" i="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ol. 1345. No. 2. Institute of Physics Publishing Publishing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156876"/>
                  </a:ext>
                </a:extLst>
              </a:tr>
              <a:tr h="89276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i="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techniques in a structural and functional MRI diagnostic approach in schizophrenia: a systematic review (1.45)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i="1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Neuropsychiatric Disease Treatment </a:t>
                      </a:r>
                      <a:r>
                        <a:rPr lang="en-IN" b="0" i="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1605-1627, Dove Medical Press Ltd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11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772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7</a:t>
            </a:fld>
            <a:endParaRPr lang="en-US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Literature Survey</a:t>
            </a:r>
            <a:endParaRPr lang="en-IN" sz="2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D02557C-30DF-6FD3-983C-FB7C7B885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052533"/>
              </p:ext>
            </p:extLst>
          </p:nvPr>
        </p:nvGraphicFramePr>
        <p:xfrm>
          <a:off x="336549" y="760612"/>
          <a:ext cx="11518901" cy="554481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04361">
                  <a:extLst>
                    <a:ext uri="{9D8B030D-6E8A-4147-A177-3AD203B41FA5}">
                      <a16:colId xmlns:a16="http://schemas.microsoft.com/office/drawing/2014/main" val="1374217606"/>
                    </a:ext>
                  </a:extLst>
                </a:gridCol>
                <a:gridCol w="3903199">
                  <a:extLst>
                    <a:ext uri="{9D8B030D-6E8A-4147-A177-3AD203B41FA5}">
                      <a16:colId xmlns:a16="http://schemas.microsoft.com/office/drawing/2014/main" val="1122727048"/>
                    </a:ext>
                  </a:extLst>
                </a:gridCol>
                <a:gridCol w="2471224">
                  <a:extLst>
                    <a:ext uri="{9D8B030D-6E8A-4147-A177-3AD203B41FA5}">
                      <a16:colId xmlns:a16="http://schemas.microsoft.com/office/drawing/2014/main" val="1570258207"/>
                    </a:ext>
                  </a:extLst>
                </a:gridCol>
                <a:gridCol w="638421">
                  <a:extLst>
                    <a:ext uri="{9D8B030D-6E8A-4147-A177-3AD203B41FA5}">
                      <a16:colId xmlns:a16="http://schemas.microsoft.com/office/drawing/2014/main" val="2203318867"/>
                    </a:ext>
                  </a:extLst>
                </a:gridCol>
                <a:gridCol w="3801696">
                  <a:extLst>
                    <a:ext uri="{9D8B030D-6E8A-4147-A177-3AD203B41FA5}">
                      <a16:colId xmlns:a16="http://schemas.microsoft.com/office/drawing/2014/main" val="169352949"/>
                    </a:ext>
                  </a:extLst>
                </a:gridCol>
              </a:tblGrid>
              <a:tr h="407341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S.No.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 (Citation score)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Publication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Inference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273707"/>
                  </a:ext>
                </a:extLst>
              </a:tr>
              <a:tr h="451342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600" b="0" i="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Brain MRI-based 3D Convolutional Neural Networks for Classification of Schizophrenia and Controls (4.08)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0" i="1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International Conference of the IEEE Engineering in Medicine &amp; Biology Society (EMBC), IEEE</a:t>
                      </a:r>
                      <a:endParaRPr lang="en-IN" sz="1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3D CNN model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GM and WM based ML model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Performance of CNN model is better than ML model.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523890"/>
                  </a:ext>
                </a:extLst>
              </a:tr>
              <a:tr h="833762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i="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Predicting Schizophrenia from fMRI Using Deep Learning </a:t>
                      </a:r>
                      <a:r>
                        <a:rPr lang="en-IN" sz="1600" b="0" i="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(2.99)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0" i="1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Springer Science and Business Media </a:t>
                      </a:r>
                      <a:endParaRPr lang="en-IN" sz="1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DL model with SVC for fMRI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Accuracy: 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874221"/>
                  </a:ext>
                </a:extLst>
              </a:tr>
              <a:tr h="905608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i="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techniques for the Schizophrenia diagnosis: a comprehensive review and future research directions (1.95)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0" i="1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Springer Science and Business Media </a:t>
                      </a:r>
                      <a:endParaRPr lang="en-IN" sz="1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 accurate prediction, selective feature extraction and selection of model is important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Performance of  DL method is better than ML method.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424173"/>
                  </a:ext>
                </a:extLst>
              </a:tr>
              <a:tr h="859472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600" b="0" i="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Structural neuroimaging as clinical predictor: A review of machine learning applications (2.95)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Neuroimage: Clinical, Elsevier Inc.</a:t>
                      </a:r>
                      <a:endParaRPr lang="en-IN" sz="1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 diagnosis, fMRI are used.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All ML methods showed 61.8–95%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180171"/>
                  </a:ext>
                </a:extLst>
              </a:tr>
              <a:tr h="1051144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600" b="0" i="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Towards artificial intelligence in mental health: a comprehensive survey on the detection of schizophrenia (3.83)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0" i="1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Multimedia Tools and Applications, </a:t>
                      </a:r>
                      <a:r>
                        <a:rPr lang="en-US" sz="1600" b="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John Wiley and Sons Ltd</a:t>
                      </a:r>
                      <a:endParaRPr lang="en-IN" sz="1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 systems assist radiologists and doctors in the early diagnosis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Deep learning is the most effective method.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852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712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nsors 23 00280 g002 550">
            <a:extLst>
              <a:ext uri="{FF2B5EF4-FFF2-40B4-BE49-F238E27FC236}">
                <a16:creationId xmlns:a16="http://schemas.microsoft.com/office/drawing/2014/main" id="{78E235B9-7D83-074D-4B5F-E44F047A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395897"/>
            <a:ext cx="6524989" cy="427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8</a:t>
            </a:fld>
            <a:endParaRPr lang="en-US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Literature Survey – BASE PAper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0936CF-80C4-BC88-6CE9-517CDEA1D0C9}"/>
              </a:ext>
            </a:extLst>
          </p:cNvPr>
          <p:cNvSpPr txBox="1"/>
          <p:nvPr/>
        </p:nvSpPr>
        <p:spPr>
          <a:xfrm>
            <a:off x="648066" y="1061624"/>
            <a:ext cx="1121202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Framework to Detect Schizophrenia in Brain MRI Slices with Mayfly Algorithm-</a:t>
            </a:r>
          </a:p>
          <a:p>
            <a:pPr algn="l"/>
            <a:r>
              <a:rPr lang="en-US" sz="24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Selected Deep and Handcrafted Features</a:t>
            </a:r>
          </a:p>
          <a:p>
            <a:pPr algn="l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Publication: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Sensors</a:t>
            </a:r>
            <a:r>
              <a:rPr lang="en-I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Multidisciplinary Digital Publishing Institute</a:t>
            </a:r>
            <a:r>
              <a:rPr lang="en-IN" sz="20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(2022)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CDF53-687D-123C-5276-793FEC6BA28D}"/>
              </a:ext>
            </a:extLst>
          </p:cNvPr>
          <p:cNvSpPr txBox="1"/>
          <p:nvPr/>
        </p:nvSpPr>
        <p:spPr>
          <a:xfrm>
            <a:off x="532669" y="2817164"/>
            <a:ext cx="13400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  <a:r>
              <a:rPr lang="en-US" sz="2000" b="1" i="0" u="sng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C6A24-A5EA-10D3-A4FC-8E5226009643}"/>
              </a:ext>
            </a:extLst>
          </p:cNvPr>
          <p:cNvSpPr txBox="1"/>
          <p:nvPr/>
        </p:nvSpPr>
        <p:spPr>
          <a:xfrm>
            <a:off x="532303" y="3249122"/>
            <a:ext cx="501882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fMRI dataset -</a:t>
            </a:r>
            <a:r>
              <a:rPr lang="en-US" sz="20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 schizophrenia and</a:t>
            </a:r>
          </a:p>
          <a:p>
            <a:pPr algn="l"/>
            <a:r>
              <a:rPr lang="en-US" sz="20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20 controlled images</a:t>
            </a:r>
            <a:endParaRPr lang="en-US" sz="2000" b="0" i="0" dirty="0">
              <a:solidFill>
                <a:srgbClr val="1F1F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DF – 90%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HF – 85%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DF + HF – 94%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DF+HF is better compared with other methods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i="0" dirty="0">
              <a:solidFill>
                <a:srgbClr val="1F1F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362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800" b="1" smtClean="0"/>
              <a:t>9</a:t>
            </a:fld>
            <a:endParaRPr lang="en-US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Literature Survey – Reference PAper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40A07-8B1F-B131-7DE9-14139C749457}"/>
              </a:ext>
            </a:extLst>
          </p:cNvPr>
          <p:cNvSpPr txBox="1"/>
          <p:nvPr/>
        </p:nvSpPr>
        <p:spPr>
          <a:xfrm>
            <a:off x="648066" y="1061624"/>
            <a:ext cx="10895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Diagnosis of schizophrenia based on deep learning using fMRI</a:t>
            </a:r>
          </a:p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Publication: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omputational and Mathematical Methods in Medicine</a:t>
            </a:r>
            <a:r>
              <a:rPr lang="en-IN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Hindawi Limited (</a:t>
            </a:r>
            <a:r>
              <a:rPr lang="en-IN" sz="2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2021)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245A5-7B1E-8349-DE1D-30D848004C73}"/>
              </a:ext>
            </a:extLst>
          </p:cNvPr>
          <p:cNvSpPr txBox="1"/>
          <p:nvPr/>
        </p:nvSpPr>
        <p:spPr>
          <a:xfrm>
            <a:off x="538070" y="2479160"/>
            <a:ext cx="435045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u="sng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  <a:r>
              <a:rPr lang="en-US" sz="2000" b="1" i="0" u="sng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reprocessed fMRI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VGG16</a:t>
            </a:r>
            <a:endParaRPr lang="en-US" sz="20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 –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87.85%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the diagnosis of schizophrenia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olve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classification problem of small dataset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CE09267-423B-DED7-0903-C3C7E9A6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979" y="2092569"/>
            <a:ext cx="5988822" cy="426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C772F04-7568-BAB3-D3EC-2F1B90337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26"/>
          <a:stretch/>
        </p:blipFill>
        <p:spPr bwMode="auto">
          <a:xfrm>
            <a:off x="5987560" y="1978269"/>
            <a:ext cx="791309" cy="100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250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12070</TotalTime>
  <Words>3646</Words>
  <Application>Microsoft Office PowerPoint</Application>
  <PresentationFormat>Widescreen</PresentationFormat>
  <Paragraphs>1125</Paragraphs>
  <Slides>50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Algerian</vt:lpstr>
      <vt:lpstr>Arial</vt:lpstr>
      <vt:lpstr>Calibri</vt:lpstr>
      <vt:lpstr>Calibri Light</vt:lpstr>
      <vt:lpstr>Times New Roman</vt:lpstr>
      <vt:lpstr>office theme</vt:lpstr>
      <vt:lpstr>Feature Fusion based detection of Schizophrenia using fMRI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Mohan</dc:creator>
  <cp:lastModifiedBy>MOHAN V - [CB.EN.U4CCE20033]</cp:lastModifiedBy>
  <cp:revision>634</cp:revision>
  <cp:lastPrinted>2023-11-19T18:37:16Z</cp:lastPrinted>
  <dcterms:created xsi:type="dcterms:W3CDTF">2023-09-06T16:02:09Z</dcterms:created>
  <dcterms:modified xsi:type="dcterms:W3CDTF">2024-06-13T16:20:58Z</dcterms:modified>
</cp:coreProperties>
</file>